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9" r:id="rId4"/>
    <p:sldId id="279" r:id="rId5"/>
    <p:sldId id="299" r:id="rId6"/>
    <p:sldId id="298" r:id="rId7"/>
    <p:sldId id="296" r:id="rId8"/>
    <p:sldId id="300" r:id="rId9"/>
    <p:sldId id="303" r:id="rId10"/>
    <p:sldId id="301" r:id="rId11"/>
    <p:sldId id="305" r:id="rId12"/>
    <p:sldId id="276" r:id="rId13"/>
    <p:sldId id="307" r:id="rId14"/>
    <p:sldId id="306" r:id="rId15"/>
    <p:sldId id="295" r:id="rId16"/>
    <p:sldId id="26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闫亮" initials="闫亮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95994"/>
  </p:normalViewPr>
  <p:slideViewPr>
    <p:cSldViewPr snapToGrid="0">
      <p:cViewPr varScale="1">
        <p:scale>
          <a:sx n="71" d="100"/>
          <a:sy n="71" d="100"/>
        </p:scale>
        <p:origin x="51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7547A-654A-44B1-B150-3A15E24FE436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93683-A035-4B9C-A100-2D0CF159D6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2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019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346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53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54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39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19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459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35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54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64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995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/>
            <a:fld id="{482ADFF2-F222-49AE-AA60-E70D8C481FA4}" type="slidenum"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pPr fontAlgn="base"/>
              <a:t>13</a:t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752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38435-8CB2-455E-96F1-37D124E7F250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eex.me.berkeley.edu/" TargetMode="External"/><Relationship Id="rId7" Type="http://schemas.openxmlformats.org/officeDocument/2006/relationships/hyperlink" Target="http://www.ottobock.com/e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iyiou.com/p/57390" TargetMode="External"/><Relationship Id="rId5" Type="http://schemas.openxmlformats.org/officeDocument/2006/relationships/hyperlink" Target="http://36kr.com/p/5069723.html" TargetMode="External"/><Relationship Id="rId4" Type="http://schemas.openxmlformats.org/officeDocument/2006/relationships/hyperlink" Target="https://www.kofuf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任意多边形 12"/>
          <p:cNvSpPr/>
          <p:nvPr>
            <p:custDataLst>
              <p:tags r:id="rId1"/>
            </p:custDataLst>
          </p:nvPr>
        </p:nvSpPr>
        <p:spPr>
          <a:xfrm>
            <a:off x="0" y="76200"/>
            <a:ext cx="12192000" cy="3939021"/>
          </a:xfrm>
          <a:custGeom>
            <a:avLst/>
            <a:gdLst>
              <a:gd name="connsiteX0" fmla="*/ 0 w 12192000"/>
              <a:gd name="connsiteY0" fmla="*/ 0 h 5695950"/>
              <a:gd name="connsiteX1" fmla="*/ 12192000 w 12192000"/>
              <a:gd name="connsiteY1" fmla="*/ 0 h 5695950"/>
              <a:gd name="connsiteX2" fmla="*/ 12192000 w 12192000"/>
              <a:gd name="connsiteY2" fmla="*/ 4154488 h 5695950"/>
              <a:gd name="connsiteX3" fmla="*/ 11996029 w 12192000"/>
              <a:gd name="connsiteY3" fmla="*/ 4274078 h 5695950"/>
              <a:gd name="connsiteX4" fmla="*/ 6096000 w 12192000"/>
              <a:gd name="connsiteY4" fmla="*/ 5695950 h 5695950"/>
              <a:gd name="connsiteX5" fmla="*/ 195972 w 12192000"/>
              <a:gd name="connsiteY5" fmla="*/ 4274078 h 5695950"/>
              <a:gd name="connsiteX6" fmla="*/ 0 w 12192000"/>
              <a:gd name="connsiteY6" fmla="*/ 4154488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695950">
                <a:moveTo>
                  <a:pt x="0" y="0"/>
                </a:moveTo>
                <a:lnTo>
                  <a:pt x="12192000" y="0"/>
                </a:lnTo>
                <a:lnTo>
                  <a:pt x="12192000" y="4154488"/>
                </a:lnTo>
                <a:lnTo>
                  <a:pt x="11996029" y="4274078"/>
                </a:lnTo>
                <a:cubicBezTo>
                  <a:pt x="10486080" y="5152583"/>
                  <a:pt x="8400105" y="5695950"/>
                  <a:pt x="6096000" y="5695950"/>
                </a:cubicBezTo>
                <a:cubicBezTo>
                  <a:pt x="3791897" y="5695950"/>
                  <a:pt x="1705921" y="5152584"/>
                  <a:pt x="195972" y="4274078"/>
                </a:cubicBezTo>
                <a:lnTo>
                  <a:pt x="0" y="4154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PA_任意多边形 1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3909253"/>
          </a:xfrm>
          <a:custGeom>
            <a:avLst/>
            <a:gdLst>
              <a:gd name="connsiteX0" fmla="*/ 0 w 12192000"/>
              <a:gd name="connsiteY0" fmla="*/ 0 h 5695950"/>
              <a:gd name="connsiteX1" fmla="*/ 12192000 w 12192000"/>
              <a:gd name="connsiteY1" fmla="*/ 0 h 5695950"/>
              <a:gd name="connsiteX2" fmla="*/ 12192000 w 12192000"/>
              <a:gd name="connsiteY2" fmla="*/ 4154488 h 5695950"/>
              <a:gd name="connsiteX3" fmla="*/ 11996029 w 12192000"/>
              <a:gd name="connsiteY3" fmla="*/ 4274078 h 5695950"/>
              <a:gd name="connsiteX4" fmla="*/ 6096000 w 12192000"/>
              <a:gd name="connsiteY4" fmla="*/ 5695950 h 5695950"/>
              <a:gd name="connsiteX5" fmla="*/ 195972 w 12192000"/>
              <a:gd name="connsiteY5" fmla="*/ 4274078 h 5695950"/>
              <a:gd name="connsiteX6" fmla="*/ 0 w 12192000"/>
              <a:gd name="connsiteY6" fmla="*/ 4154488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695950">
                <a:moveTo>
                  <a:pt x="0" y="0"/>
                </a:moveTo>
                <a:lnTo>
                  <a:pt x="12192000" y="0"/>
                </a:lnTo>
                <a:lnTo>
                  <a:pt x="12192000" y="4154488"/>
                </a:lnTo>
                <a:lnTo>
                  <a:pt x="11996029" y="4274078"/>
                </a:lnTo>
                <a:cubicBezTo>
                  <a:pt x="10486080" y="5152583"/>
                  <a:pt x="8400105" y="5695950"/>
                  <a:pt x="6096000" y="5695950"/>
                </a:cubicBezTo>
                <a:cubicBezTo>
                  <a:pt x="3791897" y="5695950"/>
                  <a:pt x="1705921" y="5152584"/>
                  <a:pt x="195972" y="4274078"/>
                </a:cubicBezTo>
                <a:lnTo>
                  <a:pt x="0" y="4154488"/>
                </a:lnTo>
                <a:close/>
              </a:path>
            </a:pathLst>
          </a:cu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PA_文本框 13"/>
          <p:cNvSpPr txBox="1"/>
          <p:nvPr>
            <p:custDataLst>
              <p:tags r:id="rId3"/>
            </p:custDataLst>
          </p:nvPr>
        </p:nvSpPr>
        <p:spPr>
          <a:xfrm>
            <a:off x="2168753" y="4089481"/>
            <a:ext cx="82734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cs typeface="+mn-ea"/>
                <a:sym typeface="+mn-lt"/>
              </a:rPr>
              <a:t>第六周 </a:t>
            </a:r>
            <a:r>
              <a:rPr lang="zh-CN" altLang="en-US" sz="6600" b="1" dirty="0">
                <a:solidFill>
                  <a:schemeClr val="bg1"/>
                </a:solidFill>
                <a:cs typeface="+mn-ea"/>
              </a:rPr>
              <a:t>产业分析报告 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PA_组合 1"/>
          <p:cNvGrpSpPr/>
          <p:nvPr>
            <p:custDataLst>
              <p:tags r:id="rId4"/>
            </p:custDataLst>
          </p:nvPr>
        </p:nvGrpSpPr>
        <p:grpSpPr>
          <a:xfrm>
            <a:off x="1492236" y="5522573"/>
            <a:ext cx="9207527" cy="1200325"/>
            <a:chOff x="2105503" y="5518066"/>
            <a:chExt cx="9207527" cy="1200325"/>
          </a:xfrm>
        </p:grpSpPr>
        <p:sp>
          <p:nvSpPr>
            <p:cNvPr id="16" name="圆角矩形 15"/>
            <p:cNvSpPr/>
            <p:nvPr/>
          </p:nvSpPr>
          <p:spPr>
            <a:xfrm>
              <a:off x="3947886" y="5546888"/>
              <a:ext cx="5498118" cy="110946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55073" y="5518066"/>
              <a:ext cx="5081874" cy="120032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kumimoji="1" 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2017</a:t>
              </a:r>
              <a:r>
                <a:rPr kumimoji="1" lang="zh-CN" alt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年秋《产业前沿》第二</a:t>
              </a:r>
              <a:r>
                <a:rPr kumimoji="1" lang="zh-CN" altLang="en-US" sz="2400" dirty="0" smtClean="0">
                  <a:solidFill>
                    <a:schemeClr val="accent1"/>
                  </a:solidFill>
                  <a:cs typeface="+mn-ea"/>
                  <a:sym typeface="+mn-lt"/>
                </a:rPr>
                <a:t>组组员</a:t>
              </a:r>
              <a:endParaRPr kumimoji="1" lang="en-US" altLang="zh-CN" sz="2400" dirty="0" smtClean="0">
                <a:solidFill>
                  <a:schemeClr val="accent1"/>
                </a:solidFill>
                <a:cs typeface="+mn-ea"/>
                <a:sym typeface="+mn-lt"/>
              </a:endParaRPr>
            </a:p>
            <a:p>
              <a:r>
                <a:rPr kumimoji="1" lang="zh-CN" altLang="zh-CN" sz="2400" dirty="0" smtClean="0">
                  <a:solidFill>
                    <a:schemeClr val="accent1"/>
                  </a:solidFill>
                  <a:cs typeface="+mn-ea"/>
                </a:rPr>
                <a:t>陈</a:t>
              </a:r>
              <a:r>
                <a:rPr kumimoji="1" lang="zh-CN" altLang="zh-CN" sz="2400" dirty="0">
                  <a:solidFill>
                    <a:schemeClr val="accent1"/>
                  </a:solidFill>
                  <a:cs typeface="+mn-ea"/>
                </a:rPr>
                <a:t>灵灵，刘畅，汤子汉，王星雪</a:t>
              </a:r>
              <a:r>
                <a:rPr kumimoji="1" lang="zh-CN" altLang="zh-CN" sz="2400" dirty="0" smtClean="0">
                  <a:solidFill>
                    <a:schemeClr val="accent1"/>
                  </a:solidFill>
                  <a:cs typeface="+mn-ea"/>
                </a:rPr>
                <a:t>，杨松瑜</a:t>
              </a:r>
              <a:r>
                <a:rPr kumimoji="1" lang="zh-CN" altLang="zh-CN" sz="2400" dirty="0">
                  <a:solidFill>
                    <a:schemeClr val="accent1"/>
                  </a:solidFill>
                  <a:cs typeface="+mn-ea"/>
                </a:rPr>
                <a:t>，张晨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9571315" y="6118229"/>
              <a:ext cx="1741715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2105503" y="6101620"/>
              <a:ext cx="1741715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六边形 1"/>
          <p:cNvSpPr>
            <a:spLocks noChangeArrowheads="1"/>
          </p:cNvSpPr>
          <p:nvPr/>
        </p:nvSpPr>
        <p:spPr bwMode="auto">
          <a:xfrm>
            <a:off x="334963" y="260350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accent2">
              <a:alpha val="5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71" name="六边形 2"/>
          <p:cNvSpPr>
            <a:spLocks noChangeArrowheads="1"/>
          </p:cNvSpPr>
          <p:nvPr/>
        </p:nvSpPr>
        <p:spPr bwMode="auto">
          <a:xfrm>
            <a:off x="696913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72" name="矩形 3"/>
          <p:cNvSpPr>
            <a:spLocks noChangeArrowheads="1"/>
          </p:cNvSpPr>
          <p:nvPr/>
        </p:nvSpPr>
        <p:spPr bwMode="auto">
          <a:xfrm>
            <a:off x="923925" y="388938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dirty="0" smtClean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</a:rPr>
              <a:t>案例</a:t>
            </a:r>
            <a:r>
              <a:rPr lang="en-US" altLang="zh-CN" dirty="0" smtClean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</a:rPr>
              <a:t>(2)</a:t>
            </a:r>
            <a:endParaRPr lang="zh-CN" altLang="en-US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矩形 5"/>
          <p:cNvSpPr>
            <a:spLocks noChangeArrowheads="1"/>
          </p:cNvSpPr>
          <p:nvPr/>
        </p:nvSpPr>
        <p:spPr bwMode="auto">
          <a:xfrm>
            <a:off x="923925" y="747674"/>
            <a:ext cx="10545763" cy="5919788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en-US" sz="1800" dirty="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2711624" y="3068960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1043941" y="1244600"/>
            <a:ext cx="3394709" cy="725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Hal5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日本筑波</a:t>
            </a:r>
            <a:r>
              <a:rPr lang="en-US" altLang="zh-CN" dirty="0"/>
              <a:t>Cyberdyne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000" dirty="0"/>
              <a:t>HAL</a:t>
            </a:r>
            <a:r>
              <a:rPr lang="zh-CN" altLang="en-US" sz="2000" dirty="0"/>
              <a:t>是世界上第一款可以由人的</a:t>
            </a:r>
            <a:r>
              <a:rPr lang="zh-CN" altLang="en-US" sz="2000" b="1" dirty="0"/>
              <a:t>意念</a:t>
            </a:r>
            <a:r>
              <a:rPr lang="zh-CN" altLang="en-US" sz="2000" b="1" dirty="0" smtClean="0"/>
              <a:t>控制</a:t>
            </a:r>
            <a:r>
              <a:rPr lang="zh-CN" altLang="en-US" sz="2000" dirty="0" smtClean="0"/>
              <a:t>（生物电子信号）行走</a:t>
            </a:r>
            <a:r>
              <a:rPr lang="zh-CN" altLang="en-US" sz="2000" dirty="0"/>
              <a:t>的机械外骨骼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indent="-1007745">
              <a:lnSpc>
                <a:spcPct val="150000"/>
              </a:lnSpc>
            </a:pPr>
            <a:endParaRPr lang="en-US" altLang="zh-CN" sz="2000" dirty="0" smtClean="0"/>
          </a:p>
          <a:p>
            <a:r>
              <a:rPr lang="en-US" altLang="zh-CN" sz="2400" dirty="0"/>
              <a:t>HAL</a:t>
            </a:r>
            <a:r>
              <a:rPr lang="zh-CN" altLang="en-US" sz="2400" dirty="0"/>
              <a:t>的运动模式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>1.</a:t>
            </a:r>
            <a:r>
              <a:rPr lang="zh-CN" altLang="en-US" sz="2400" dirty="0" smtClean="0"/>
              <a:t>想</a:t>
            </a:r>
            <a:endParaRPr lang="en-US" altLang="zh-CN" sz="2400" dirty="0" smtClean="0"/>
          </a:p>
          <a:p>
            <a:r>
              <a:rPr lang="en-US" altLang="zh-CN" sz="2400" dirty="0"/>
              <a:t>2.</a:t>
            </a:r>
            <a:r>
              <a:rPr lang="zh-CN" altLang="en-US" sz="2400" dirty="0" smtClean="0"/>
              <a:t>传输</a:t>
            </a:r>
            <a:endParaRPr lang="en-US" altLang="zh-CN" sz="2400" dirty="0" smtClean="0"/>
          </a:p>
          <a:p>
            <a:r>
              <a:rPr lang="en-US" altLang="zh-CN" sz="2400" dirty="0"/>
              <a:t>3.</a:t>
            </a:r>
            <a:r>
              <a:rPr lang="zh-CN" altLang="en-US" sz="2400" dirty="0" smtClean="0"/>
              <a:t>读取</a:t>
            </a:r>
            <a:endParaRPr lang="en-US" altLang="zh-CN" sz="2400" dirty="0" smtClean="0"/>
          </a:p>
          <a:p>
            <a:r>
              <a:rPr lang="en-US" altLang="zh-CN" sz="2400" dirty="0"/>
              <a:t>4.</a:t>
            </a:r>
            <a:r>
              <a:rPr lang="zh-CN" altLang="en-US" sz="2400" dirty="0" smtClean="0"/>
              <a:t>移动</a:t>
            </a:r>
            <a:endParaRPr lang="en-US" altLang="zh-CN" sz="2400" dirty="0" smtClean="0"/>
          </a:p>
          <a:p>
            <a:r>
              <a:rPr lang="en-US" altLang="zh-CN" sz="2400" dirty="0"/>
              <a:t>5.</a:t>
            </a:r>
            <a:r>
              <a:rPr lang="zh-CN" altLang="en-US" sz="2400" dirty="0"/>
              <a:t>反馈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244600"/>
            <a:ext cx="3825240" cy="50416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64" y="1244600"/>
            <a:ext cx="1971675" cy="5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23391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 smtClean="0">
                <a:solidFill>
                  <a:schemeClr val="accent1"/>
                </a:solidFill>
              </a:rPr>
              <a:t>案例总结</a:t>
            </a:r>
            <a:endParaRPr lang="zh-CN" altLang="en-US" sz="4000" b="1" spc="2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6250" y="6200280"/>
            <a:ext cx="10213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来源：雷锋</a:t>
            </a:r>
            <a:r>
              <a:rPr lang="zh-CN" altLang="en-US" dirty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网原创</a:t>
            </a:r>
            <a:r>
              <a:rPr lang="zh-CN" altLang="en-US" dirty="0" smtClean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文章。</a:t>
            </a:r>
            <a:r>
              <a:rPr lang="en-US" altLang="zh-CN" dirty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https://www.leiphone.com/news/201611/aRAvAN2260Gh4Xpb.html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586" y="1845875"/>
            <a:ext cx="6334125" cy="3571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4" y="1512500"/>
            <a:ext cx="5495925" cy="39052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2904" y="1044799"/>
            <a:ext cx="9598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外骨骼机器人上市公司股价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312784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23391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 smtClean="0">
                <a:solidFill>
                  <a:schemeClr val="accent1"/>
                </a:solidFill>
              </a:rPr>
              <a:t>案例总结</a:t>
            </a:r>
            <a:endParaRPr lang="zh-CN" altLang="en-US" sz="4000" b="1" spc="2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250" y="1214300"/>
            <a:ext cx="1031176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Rewalk</a:t>
            </a:r>
            <a:r>
              <a:rPr lang="en-US" altLang="zh-CN" sz="2000" dirty="0"/>
              <a:t> Robotics</a:t>
            </a:r>
            <a:r>
              <a:rPr lang="zh-CN" altLang="zh-CN" sz="2000" dirty="0"/>
              <a:t>和</a:t>
            </a:r>
            <a:r>
              <a:rPr lang="en-US" altLang="zh-CN" sz="2000" dirty="0"/>
              <a:t>Cyberdyne</a:t>
            </a:r>
            <a:r>
              <a:rPr lang="zh-CN" altLang="zh-CN" sz="2000" dirty="0"/>
              <a:t>共同的缺点是：太贵了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ReWalk</a:t>
            </a:r>
            <a:r>
              <a:rPr lang="en-US" altLang="zh-CN" sz="2000" dirty="0"/>
              <a:t> 6.0</a:t>
            </a:r>
            <a:r>
              <a:rPr lang="zh-CN" altLang="zh-CN" sz="2000" dirty="0"/>
              <a:t>系统的售价约是</a:t>
            </a:r>
            <a:r>
              <a:rPr lang="en-US" altLang="zh-CN" sz="2000" dirty="0"/>
              <a:t>7.7</a:t>
            </a:r>
            <a:r>
              <a:rPr lang="zh-CN" altLang="zh-CN" sz="2000" dirty="0"/>
              <a:t>万美金，而</a:t>
            </a:r>
            <a:r>
              <a:rPr lang="en-US" altLang="zh-CN" sz="2000" dirty="0"/>
              <a:t>Cyberdyne</a:t>
            </a:r>
            <a:r>
              <a:rPr lang="zh-CN" altLang="zh-CN" sz="2000" dirty="0"/>
              <a:t>的产品售价更是高达</a:t>
            </a:r>
            <a:r>
              <a:rPr lang="en-US" altLang="zh-CN" sz="2000" dirty="0"/>
              <a:t>20</a:t>
            </a:r>
            <a:r>
              <a:rPr lang="zh-CN" altLang="zh-CN" sz="2000" dirty="0"/>
              <a:t>多万美金，所以两家公司都采用了租赁的商业模式，但是租金依然不菲。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   </a:t>
            </a:r>
            <a:r>
              <a:rPr lang="zh-CN" altLang="zh-CN" sz="2000" dirty="0" smtClean="0"/>
              <a:t>“</a:t>
            </a:r>
            <a:r>
              <a:rPr lang="zh-CN" altLang="zh-CN" sz="2000" dirty="0"/>
              <a:t>他们股票的跌与人工智能类公司股票的涨，是同步的。这两家公司的研究对象都属于电子机械领域，但是现在发生了变化，深度学习变成了从硅谷到中国的风潮。这两家公司用十几、二十几年的时间构建了复杂的交互程序，但学习型算法在半个小时内就可以超越这些积累。指令型的算法与现在学习型的算法产生了巨大的矛盾，这就是他们最大的</a:t>
            </a:r>
            <a:r>
              <a:rPr lang="en-US" altLang="zh-CN" sz="2000" dirty="0"/>
              <a:t>Bug</a:t>
            </a:r>
            <a:r>
              <a:rPr lang="zh-CN" altLang="zh-CN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所以他们会很快被其他企业赶上。这就是我们正在探索的领域，我们在去年上半年定义了</a:t>
            </a:r>
            <a:r>
              <a:rPr lang="en-US" altLang="zh-CN" sz="2000" dirty="0"/>
              <a:t>7</a:t>
            </a:r>
            <a:r>
              <a:rPr lang="zh-CN" altLang="zh-CN" sz="2000" dirty="0"/>
              <a:t>层深度学习网络，用</a:t>
            </a:r>
            <a:r>
              <a:rPr lang="en-US" altLang="zh-CN" sz="2000" dirty="0"/>
              <a:t>3</a:t>
            </a:r>
            <a:r>
              <a:rPr lang="zh-CN" altLang="zh-CN" sz="2000" dirty="0"/>
              <a:t>、</a:t>
            </a:r>
            <a:r>
              <a:rPr lang="en-US" altLang="zh-CN" sz="2000" dirty="0"/>
              <a:t>4</a:t>
            </a:r>
            <a:r>
              <a:rPr lang="zh-CN" altLang="zh-CN" sz="2000" dirty="0"/>
              <a:t>个传感器取得</a:t>
            </a:r>
            <a:r>
              <a:rPr lang="en-US" altLang="zh-CN" sz="2000" dirty="0"/>
              <a:t>7</a:t>
            </a:r>
            <a:r>
              <a:rPr lang="zh-CN" altLang="zh-CN" sz="2000" dirty="0"/>
              <a:t>、</a:t>
            </a:r>
            <a:r>
              <a:rPr lang="en-US" altLang="zh-CN" sz="2000" dirty="0"/>
              <a:t>8</a:t>
            </a:r>
            <a:r>
              <a:rPr lang="zh-CN" altLang="zh-CN" sz="2000" dirty="0"/>
              <a:t>个变量，在源源不断的变量中学习和配合人类的行走步态，这样穿戴的体验就完全不一样。”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76250" y="6200280"/>
            <a:ext cx="10213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来源：雷锋</a:t>
            </a:r>
            <a:r>
              <a:rPr lang="zh-CN" altLang="en-US" dirty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网原创</a:t>
            </a:r>
            <a:r>
              <a:rPr lang="zh-CN" altLang="en-US" dirty="0" smtClean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文章。</a:t>
            </a:r>
            <a:r>
              <a:rPr lang="en-US" altLang="zh-CN" dirty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https://www.leiphone.com/news/201611/aRAvAN2260Gh4Xpb.html</a:t>
            </a:r>
            <a:endParaRPr lang="zh-CN" altLang="en-US" dirty="0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23391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/>
            <a:r>
              <a:rPr lang="zh-CN" altLang="en-US" sz="4000" b="1" spc="200" noProof="1" smtClean="0">
                <a:solidFill>
                  <a:schemeClr val="accent1"/>
                </a:solidFill>
                <a:latin typeface="+mn-lt"/>
                <a:ea typeface="+mn-ea"/>
              </a:rPr>
              <a:t>技术部分</a:t>
            </a:r>
            <a:endParaRPr lang="zh-CN" altLang="en-US" sz="4000" b="1" spc="200" noProof="1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163"/>
            <a:ext cx="12192000" cy="96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19463" name="组合 20"/>
          <p:cNvGrpSpPr>
            <a:grpSpLocks/>
          </p:cNvGrpSpPr>
          <p:nvPr/>
        </p:nvGrpSpPr>
        <p:grpSpPr bwMode="auto">
          <a:xfrm>
            <a:off x="5148263" y="1131888"/>
            <a:ext cx="1897062" cy="1897062"/>
            <a:chOff x="4854966" y="1574162"/>
            <a:chExt cx="1897870" cy="1897870"/>
          </a:xfrm>
        </p:grpSpPr>
        <p:sp>
          <p:nvSpPr>
            <p:cNvPr id="22" name="泪滴形 21"/>
            <p:cNvSpPr/>
            <p:nvPr/>
          </p:nvSpPr>
          <p:spPr>
            <a:xfrm rot="8100000">
              <a:off x="4854966" y="1574162"/>
              <a:ext cx="1897870" cy="1897870"/>
            </a:xfrm>
            <a:prstGeom prst="teardrop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3765" fontAlgn="auto">
                <a:defRPr/>
              </a:pPr>
              <a:endParaRPr lang="zh-CN" altLang="en-US" sz="2535" noProof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23" name="组合 22"/>
            <p:cNvGrpSpPr>
              <a:grpSpLocks noChangeAspect="1"/>
            </p:cNvGrpSpPr>
            <p:nvPr/>
          </p:nvGrpSpPr>
          <p:grpSpPr>
            <a:xfrm>
              <a:off x="5635285" y="1769187"/>
              <a:ext cx="337232" cy="529201"/>
              <a:chOff x="8912226" y="6756324"/>
              <a:chExt cx="250825" cy="393606"/>
            </a:xfrm>
            <a:solidFill>
              <a:srgbClr val="9DA8B1"/>
            </a:solidFill>
          </p:grpSpPr>
          <p:sp>
            <p:nvSpPr>
              <p:cNvPr id="24" name="Freeform 550"/>
              <p:cNvSpPr/>
              <p:nvPr/>
            </p:nvSpPr>
            <p:spPr bwMode="auto">
              <a:xfrm>
                <a:off x="8912226" y="6859417"/>
                <a:ext cx="250825" cy="290513"/>
              </a:xfrm>
              <a:custGeom>
                <a:avLst/>
                <a:gdLst>
                  <a:gd name="T0" fmla="*/ 180 w 180"/>
                  <a:gd name="T1" fmla="*/ 68 h 209"/>
                  <a:gd name="T2" fmla="*/ 180 w 180"/>
                  <a:gd name="T3" fmla="*/ 15 h 209"/>
                  <a:gd name="T4" fmla="*/ 156 w 180"/>
                  <a:gd name="T5" fmla="*/ 15 h 209"/>
                  <a:gd name="T6" fmla="*/ 156 w 180"/>
                  <a:gd name="T7" fmla="*/ 68 h 209"/>
                  <a:gd name="T8" fmla="*/ 92 w 180"/>
                  <a:gd name="T9" fmla="*/ 132 h 209"/>
                  <a:gd name="T10" fmla="*/ 91 w 180"/>
                  <a:gd name="T11" fmla="*/ 132 h 209"/>
                  <a:gd name="T12" fmla="*/ 90 w 180"/>
                  <a:gd name="T13" fmla="*/ 132 h 209"/>
                  <a:gd name="T14" fmla="*/ 90 w 180"/>
                  <a:gd name="T15" fmla="*/ 132 h 209"/>
                  <a:gd name="T16" fmla="*/ 89 w 180"/>
                  <a:gd name="T17" fmla="*/ 132 h 209"/>
                  <a:gd name="T18" fmla="*/ 24 w 180"/>
                  <a:gd name="T19" fmla="*/ 68 h 209"/>
                  <a:gd name="T20" fmla="*/ 24 w 180"/>
                  <a:gd name="T21" fmla="*/ 15 h 209"/>
                  <a:gd name="T22" fmla="*/ 0 w 180"/>
                  <a:gd name="T23" fmla="*/ 15 h 209"/>
                  <a:gd name="T24" fmla="*/ 0 w 180"/>
                  <a:gd name="T25" fmla="*/ 68 h 209"/>
                  <a:gd name="T26" fmla="*/ 76 w 180"/>
                  <a:gd name="T27" fmla="*/ 156 h 209"/>
                  <a:gd name="T28" fmla="*/ 76 w 180"/>
                  <a:gd name="T29" fmla="*/ 194 h 209"/>
                  <a:gd name="T30" fmla="*/ 22 w 180"/>
                  <a:gd name="T31" fmla="*/ 209 h 209"/>
                  <a:gd name="T32" fmla="*/ 159 w 180"/>
                  <a:gd name="T33" fmla="*/ 209 h 209"/>
                  <a:gd name="T34" fmla="*/ 104 w 180"/>
                  <a:gd name="T35" fmla="*/ 193 h 209"/>
                  <a:gd name="T36" fmla="*/ 104 w 180"/>
                  <a:gd name="T37" fmla="*/ 156 h 209"/>
                  <a:gd name="T38" fmla="*/ 180 w 180"/>
                  <a:gd name="T39" fmla="*/ 6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162560" tIns="81280" rIns="162560" bIns="81280"/>
              <a:lstStyle/>
              <a:p>
                <a:pPr defTabSz="913765" fontAlgn="auto">
                  <a:defRPr/>
                </a:pPr>
                <a:endParaRPr lang="zh-CN" altLang="en-US" sz="2535" noProof="1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551"/>
              <p:cNvSpPr/>
              <p:nvPr/>
            </p:nvSpPr>
            <p:spPr bwMode="auto">
              <a:xfrm>
                <a:off x="8977313" y="6756324"/>
                <a:ext cx="120650" cy="263525"/>
              </a:xfrm>
              <a:custGeom>
                <a:avLst/>
                <a:gdLst>
                  <a:gd name="T0" fmla="*/ 43 w 87"/>
                  <a:gd name="T1" fmla="*/ 190 h 190"/>
                  <a:gd name="T2" fmla="*/ 43 w 87"/>
                  <a:gd name="T3" fmla="*/ 190 h 190"/>
                  <a:gd name="T4" fmla="*/ 44 w 87"/>
                  <a:gd name="T5" fmla="*/ 190 h 190"/>
                  <a:gd name="T6" fmla="*/ 87 w 87"/>
                  <a:gd name="T7" fmla="*/ 147 h 190"/>
                  <a:gd name="T8" fmla="*/ 87 w 87"/>
                  <a:gd name="T9" fmla="*/ 43 h 190"/>
                  <a:gd name="T10" fmla="*/ 44 w 87"/>
                  <a:gd name="T11" fmla="*/ 0 h 190"/>
                  <a:gd name="T12" fmla="*/ 43 w 87"/>
                  <a:gd name="T13" fmla="*/ 0 h 190"/>
                  <a:gd name="T14" fmla="*/ 43 w 87"/>
                  <a:gd name="T15" fmla="*/ 0 h 190"/>
                  <a:gd name="T16" fmla="*/ 0 w 87"/>
                  <a:gd name="T17" fmla="*/ 43 h 190"/>
                  <a:gd name="T18" fmla="*/ 0 w 87"/>
                  <a:gd name="T19" fmla="*/ 147 h 190"/>
                  <a:gd name="T20" fmla="*/ 43 w 8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162560" tIns="81280" rIns="162560" bIns="81280"/>
              <a:lstStyle/>
              <a:p>
                <a:pPr defTabSz="913765" fontAlgn="auto">
                  <a:defRPr/>
                </a:pPr>
                <a:endParaRPr lang="zh-CN" altLang="en-US" sz="2535" noProof="1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9466" name="组合 31"/>
          <p:cNvGrpSpPr>
            <a:grpSpLocks/>
          </p:cNvGrpSpPr>
          <p:nvPr/>
        </p:nvGrpSpPr>
        <p:grpSpPr bwMode="auto">
          <a:xfrm rot="1440000">
            <a:off x="6569075" y="3733800"/>
            <a:ext cx="1876425" cy="1897063"/>
            <a:chOff x="6438262" y="3038866"/>
            <a:chExt cx="1897870" cy="1897870"/>
          </a:xfrm>
        </p:grpSpPr>
        <p:sp>
          <p:nvSpPr>
            <p:cNvPr id="33" name="泪滴形 32"/>
            <p:cNvSpPr/>
            <p:nvPr/>
          </p:nvSpPr>
          <p:spPr>
            <a:xfrm rot="8100000" flipV="1">
              <a:off x="6437856" y="3039915"/>
              <a:ext cx="1897869" cy="1897870"/>
            </a:xfrm>
            <a:prstGeom prst="teardrop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3765" fontAlgn="auto">
                <a:defRPr/>
              </a:pPr>
              <a:endParaRPr lang="zh-CN" altLang="en-US" sz="2535" noProof="1">
                <a:cs typeface="Arial" panose="020B0604020202020204" pitchFamily="34" charset="0"/>
              </a:endParaRPr>
            </a:p>
          </p:txBody>
        </p:sp>
        <p:grpSp>
          <p:nvGrpSpPr>
            <p:cNvPr id="34" name="组合 33"/>
            <p:cNvGrpSpPr>
              <a:grpSpLocks noChangeAspect="1"/>
            </p:cNvGrpSpPr>
            <p:nvPr/>
          </p:nvGrpSpPr>
          <p:grpSpPr>
            <a:xfrm>
              <a:off x="7839999" y="3717801"/>
              <a:ext cx="318025" cy="540000"/>
              <a:chOff x="11322051" y="6770687"/>
              <a:chExt cx="236538" cy="401638"/>
            </a:xfrm>
            <a:solidFill>
              <a:srgbClr val="E7E7E7"/>
            </a:solidFill>
          </p:grpSpPr>
          <p:sp>
            <p:nvSpPr>
              <p:cNvPr id="35" name="Freeform 492"/>
              <p:cNvSpPr>
                <a:spLocks noEditPoints="1"/>
              </p:cNvSpPr>
              <p:nvPr/>
            </p:nvSpPr>
            <p:spPr bwMode="auto">
              <a:xfrm>
                <a:off x="11322051" y="6770687"/>
                <a:ext cx="236538" cy="320675"/>
              </a:xfrm>
              <a:custGeom>
                <a:avLst/>
                <a:gdLst>
                  <a:gd name="T0" fmla="*/ 86 w 170"/>
                  <a:gd name="T1" fmla="*/ 0 h 230"/>
                  <a:gd name="T2" fmla="*/ 85 w 170"/>
                  <a:gd name="T3" fmla="*/ 0 h 230"/>
                  <a:gd name="T4" fmla="*/ 84 w 170"/>
                  <a:gd name="T5" fmla="*/ 0 h 230"/>
                  <a:gd name="T6" fmla="*/ 0 w 170"/>
                  <a:gd name="T7" fmla="*/ 96 h 230"/>
                  <a:gd name="T8" fmla="*/ 50 w 170"/>
                  <a:gd name="T9" fmla="*/ 230 h 230"/>
                  <a:gd name="T10" fmla="*/ 120 w 170"/>
                  <a:gd name="T11" fmla="*/ 230 h 230"/>
                  <a:gd name="T12" fmla="*/ 170 w 170"/>
                  <a:gd name="T13" fmla="*/ 96 h 230"/>
                  <a:gd name="T14" fmla="*/ 86 w 170"/>
                  <a:gd name="T15" fmla="*/ 0 h 230"/>
                  <a:gd name="T16" fmla="*/ 105 w 170"/>
                  <a:gd name="T17" fmla="*/ 210 h 230"/>
                  <a:gd name="T18" fmla="*/ 97 w 170"/>
                  <a:gd name="T19" fmla="*/ 210 h 230"/>
                  <a:gd name="T20" fmla="*/ 97 w 170"/>
                  <a:gd name="T21" fmla="*/ 159 h 230"/>
                  <a:gd name="T22" fmla="*/ 73 w 170"/>
                  <a:gd name="T23" fmla="*/ 159 h 230"/>
                  <a:gd name="T24" fmla="*/ 73 w 170"/>
                  <a:gd name="T25" fmla="*/ 210 h 230"/>
                  <a:gd name="T26" fmla="*/ 65 w 170"/>
                  <a:gd name="T27" fmla="*/ 210 h 230"/>
                  <a:gd name="T28" fmla="*/ 49 w 170"/>
                  <a:gd name="T29" fmla="*/ 176 h 230"/>
                  <a:gd name="T30" fmla="*/ 20 w 170"/>
                  <a:gd name="T31" fmla="*/ 96 h 230"/>
                  <a:gd name="T32" fmla="*/ 49 w 170"/>
                  <a:gd name="T33" fmla="*/ 30 h 230"/>
                  <a:gd name="T34" fmla="*/ 84 w 170"/>
                  <a:gd name="T35" fmla="*/ 20 h 230"/>
                  <a:gd name="T36" fmla="*/ 84 w 170"/>
                  <a:gd name="T37" fmla="*/ 20 h 230"/>
                  <a:gd name="T38" fmla="*/ 85 w 170"/>
                  <a:gd name="T39" fmla="*/ 20 h 230"/>
                  <a:gd name="T40" fmla="*/ 86 w 170"/>
                  <a:gd name="T41" fmla="*/ 20 h 230"/>
                  <a:gd name="T42" fmla="*/ 86 w 170"/>
                  <a:gd name="T43" fmla="*/ 20 h 230"/>
                  <a:gd name="T44" fmla="*/ 121 w 170"/>
                  <a:gd name="T45" fmla="*/ 30 h 230"/>
                  <a:gd name="T46" fmla="*/ 150 w 170"/>
                  <a:gd name="T47" fmla="*/ 96 h 230"/>
                  <a:gd name="T48" fmla="*/ 121 w 170"/>
                  <a:gd name="T49" fmla="*/ 176 h 230"/>
                  <a:gd name="T50" fmla="*/ 105 w 170"/>
                  <a:gd name="T51" fmla="*/ 21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0" h="230">
                    <a:moveTo>
                      <a:pt x="86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74" y="0"/>
                      <a:pt x="0" y="3"/>
                      <a:pt x="0" y="96"/>
                    </a:cubicBezTo>
                    <a:cubicBezTo>
                      <a:pt x="0" y="136"/>
                      <a:pt x="50" y="210"/>
                      <a:pt x="50" y="230"/>
                    </a:cubicBezTo>
                    <a:cubicBezTo>
                      <a:pt x="120" y="230"/>
                      <a:pt x="120" y="230"/>
                      <a:pt x="120" y="230"/>
                    </a:cubicBezTo>
                    <a:cubicBezTo>
                      <a:pt x="120" y="210"/>
                      <a:pt x="170" y="136"/>
                      <a:pt x="170" y="96"/>
                    </a:cubicBezTo>
                    <a:cubicBezTo>
                      <a:pt x="170" y="3"/>
                      <a:pt x="96" y="0"/>
                      <a:pt x="86" y="0"/>
                    </a:cubicBezTo>
                    <a:close/>
                    <a:moveTo>
                      <a:pt x="105" y="210"/>
                    </a:moveTo>
                    <a:cubicBezTo>
                      <a:pt x="97" y="210"/>
                      <a:pt x="97" y="210"/>
                      <a:pt x="97" y="210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73" y="159"/>
                      <a:pt x="73" y="159"/>
                      <a:pt x="73" y="15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65" y="210"/>
                      <a:pt x="65" y="210"/>
                      <a:pt x="65" y="210"/>
                    </a:cubicBezTo>
                    <a:cubicBezTo>
                      <a:pt x="62" y="201"/>
                      <a:pt x="56" y="190"/>
                      <a:pt x="49" y="176"/>
                    </a:cubicBezTo>
                    <a:cubicBezTo>
                      <a:pt x="37" y="150"/>
                      <a:pt x="20" y="115"/>
                      <a:pt x="20" y="96"/>
                    </a:cubicBezTo>
                    <a:cubicBezTo>
                      <a:pt x="20" y="64"/>
                      <a:pt x="30" y="42"/>
                      <a:pt x="49" y="30"/>
                    </a:cubicBezTo>
                    <a:cubicBezTo>
                      <a:pt x="65" y="20"/>
                      <a:pt x="82" y="20"/>
                      <a:pt x="8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8" y="20"/>
                      <a:pt x="105" y="20"/>
                      <a:pt x="121" y="30"/>
                    </a:cubicBezTo>
                    <a:cubicBezTo>
                      <a:pt x="140" y="42"/>
                      <a:pt x="150" y="64"/>
                      <a:pt x="150" y="96"/>
                    </a:cubicBezTo>
                    <a:cubicBezTo>
                      <a:pt x="150" y="115"/>
                      <a:pt x="133" y="150"/>
                      <a:pt x="121" y="176"/>
                    </a:cubicBezTo>
                    <a:cubicBezTo>
                      <a:pt x="114" y="190"/>
                      <a:pt x="108" y="201"/>
                      <a:pt x="105" y="210"/>
                    </a:cubicBezTo>
                    <a:close/>
                  </a:path>
                </a:pathLst>
              </a:cu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62560" tIns="81280" rIns="162560" bIns="81280"/>
              <a:lstStyle/>
              <a:p>
                <a:pPr defTabSz="913765" fontAlgn="auto">
                  <a:defRPr/>
                </a:pPr>
                <a:endParaRPr lang="zh-CN" altLang="en-US" sz="2535" noProof="1"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493"/>
              <p:cNvSpPr>
                <a:spLocks noChangeArrowheads="1"/>
              </p:cNvSpPr>
              <p:nvPr/>
            </p:nvSpPr>
            <p:spPr bwMode="auto">
              <a:xfrm>
                <a:off x="11391901" y="7105649"/>
                <a:ext cx="98425" cy="2698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62560" tIns="81280" rIns="162560" bIns="81280"/>
              <a:lstStyle/>
              <a:p>
                <a:pPr defTabSz="913765" fontAlgn="auto">
                  <a:defRPr/>
                </a:pPr>
                <a:endParaRPr lang="zh-CN" altLang="en-US" sz="2535" noProof="1"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494"/>
              <p:cNvSpPr>
                <a:spLocks noChangeArrowheads="1"/>
              </p:cNvSpPr>
              <p:nvPr/>
            </p:nvSpPr>
            <p:spPr bwMode="auto">
              <a:xfrm>
                <a:off x="11417301" y="7145337"/>
                <a:ext cx="49213" cy="2698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62560" tIns="81280" rIns="162560" bIns="81280"/>
              <a:lstStyle/>
              <a:p>
                <a:pPr defTabSz="913765" fontAlgn="auto">
                  <a:defRPr/>
                </a:pPr>
                <a:endParaRPr lang="zh-CN" altLang="en-US" sz="2535" noProof="1"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9469" name="组合 37"/>
          <p:cNvGrpSpPr>
            <a:grpSpLocks/>
          </p:cNvGrpSpPr>
          <p:nvPr/>
        </p:nvGrpSpPr>
        <p:grpSpPr bwMode="auto">
          <a:xfrm rot="-1620000">
            <a:off x="3573463" y="3760788"/>
            <a:ext cx="1898650" cy="1897062"/>
            <a:chOff x="3271670" y="3038866"/>
            <a:chExt cx="1897870" cy="1897870"/>
          </a:xfrm>
        </p:grpSpPr>
        <p:sp>
          <p:nvSpPr>
            <p:cNvPr id="39" name="泪滴形 38"/>
            <p:cNvSpPr/>
            <p:nvPr/>
          </p:nvSpPr>
          <p:spPr>
            <a:xfrm rot="13500000" flipH="1" flipV="1">
              <a:off x="3270603" y="3039213"/>
              <a:ext cx="1897870" cy="1897870"/>
            </a:xfrm>
            <a:prstGeom prst="teardrop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3765" fontAlgn="auto">
                <a:defRPr/>
              </a:pPr>
              <a:endParaRPr lang="zh-CN" altLang="en-US" sz="2535" noProof="1">
                <a:cs typeface="Arial" panose="020B0604020202020204" pitchFamily="34" charset="0"/>
              </a:endParaRPr>
            </a:p>
          </p:txBody>
        </p:sp>
        <p:sp>
          <p:nvSpPr>
            <p:cNvPr id="40" name="Freeform 169"/>
            <p:cNvSpPr>
              <a:spLocks noChangeAspect="1"/>
            </p:cNvSpPr>
            <p:nvPr/>
          </p:nvSpPr>
          <p:spPr bwMode="auto">
            <a:xfrm>
              <a:off x="3482696" y="3715975"/>
              <a:ext cx="360215" cy="541568"/>
            </a:xfrm>
            <a:custGeom>
              <a:avLst/>
              <a:gdLst>
                <a:gd name="T0" fmla="*/ 144 w 192"/>
                <a:gd name="T1" fmla="*/ 192 h 288"/>
                <a:gd name="T2" fmla="*/ 130 w 192"/>
                <a:gd name="T3" fmla="*/ 194 h 288"/>
                <a:gd name="T4" fmla="*/ 120 w 192"/>
                <a:gd name="T5" fmla="*/ 192 h 288"/>
                <a:gd name="T6" fmla="*/ 96 w 192"/>
                <a:gd name="T7" fmla="*/ 167 h 288"/>
                <a:gd name="T8" fmla="*/ 94 w 192"/>
                <a:gd name="T9" fmla="*/ 158 h 288"/>
                <a:gd name="T10" fmla="*/ 96 w 192"/>
                <a:gd name="T11" fmla="*/ 144 h 288"/>
                <a:gd name="T12" fmla="*/ 94 w 192"/>
                <a:gd name="T13" fmla="*/ 131 h 288"/>
                <a:gd name="T14" fmla="*/ 96 w 192"/>
                <a:gd name="T15" fmla="*/ 121 h 288"/>
                <a:gd name="T16" fmla="*/ 121 w 192"/>
                <a:gd name="T17" fmla="*/ 96 h 288"/>
                <a:gd name="T18" fmla="*/ 131 w 192"/>
                <a:gd name="T19" fmla="*/ 94 h 288"/>
                <a:gd name="T20" fmla="*/ 144 w 192"/>
                <a:gd name="T21" fmla="*/ 96 h 288"/>
                <a:gd name="T22" fmla="*/ 192 w 192"/>
                <a:gd name="T23" fmla="*/ 48 h 288"/>
                <a:gd name="T24" fmla="*/ 144 w 192"/>
                <a:gd name="T25" fmla="*/ 0 h 288"/>
                <a:gd name="T26" fmla="*/ 96 w 192"/>
                <a:gd name="T27" fmla="*/ 48 h 288"/>
                <a:gd name="T28" fmla="*/ 98 w 192"/>
                <a:gd name="T29" fmla="*/ 62 h 288"/>
                <a:gd name="T30" fmla="*/ 96 w 192"/>
                <a:gd name="T31" fmla="*/ 71 h 288"/>
                <a:gd name="T32" fmla="*/ 71 w 192"/>
                <a:gd name="T33" fmla="*/ 96 h 288"/>
                <a:gd name="T34" fmla="*/ 62 w 192"/>
                <a:gd name="T35" fmla="*/ 98 h 288"/>
                <a:gd name="T36" fmla="*/ 48 w 192"/>
                <a:gd name="T37" fmla="*/ 96 h 288"/>
                <a:gd name="T38" fmla="*/ 0 w 192"/>
                <a:gd name="T39" fmla="*/ 144 h 288"/>
                <a:gd name="T40" fmla="*/ 48 w 192"/>
                <a:gd name="T41" fmla="*/ 192 h 288"/>
                <a:gd name="T42" fmla="*/ 60 w 192"/>
                <a:gd name="T43" fmla="*/ 190 h 288"/>
                <a:gd name="T44" fmla="*/ 70 w 192"/>
                <a:gd name="T45" fmla="*/ 192 h 288"/>
                <a:gd name="T46" fmla="*/ 95 w 192"/>
                <a:gd name="T47" fmla="*/ 218 h 288"/>
                <a:gd name="T48" fmla="*/ 98 w 192"/>
                <a:gd name="T49" fmla="*/ 227 h 288"/>
                <a:gd name="T50" fmla="*/ 96 w 192"/>
                <a:gd name="T51" fmla="*/ 240 h 288"/>
                <a:gd name="T52" fmla="*/ 144 w 192"/>
                <a:gd name="T53" fmla="*/ 288 h 288"/>
                <a:gd name="T54" fmla="*/ 192 w 192"/>
                <a:gd name="T55" fmla="*/ 240 h 288"/>
                <a:gd name="T56" fmla="*/ 144 w 192"/>
                <a:gd name="T57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2" h="288">
                  <a:moveTo>
                    <a:pt x="144" y="192"/>
                  </a:moveTo>
                  <a:cubicBezTo>
                    <a:pt x="137" y="192"/>
                    <a:pt x="130" y="194"/>
                    <a:pt x="130" y="194"/>
                  </a:cubicBezTo>
                  <a:cubicBezTo>
                    <a:pt x="127" y="195"/>
                    <a:pt x="123" y="194"/>
                    <a:pt x="120" y="192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4" y="165"/>
                    <a:pt x="93" y="161"/>
                    <a:pt x="94" y="158"/>
                  </a:cubicBezTo>
                  <a:cubicBezTo>
                    <a:pt x="94" y="158"/>
                    <a:pt x="96" y="151"/>
                    <a:pt x="96" y="144"/>
                  </a:cubicBezTo>
                  <a:cubicBezTo>
                    <a:pt x="96" y="137"/>
                    <a:pt x="94" y="131"/>
                    <a:pt x="94" y="131"/>
                  </a:cubicBezTo>
                  <a:cubicBezTo>
                    <a:pt x="93" y="128"/>
                    <a:pt x="94" y="124"/>
                    <a:pt x="96" y="121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3" y="94"/>
                    <a:pt x="128" y="93"/>
                    <a:pt x="131" y="94"/>
                  </a:cubicBezTo>
                  <a:cubicBezTo>
                    <a:pt x="131" y="94"/>
                    <a:pt x="137" y="96"/>
                    <a:pt x="144" y="96"/>
                  </a:cubicBezTo>
                  <a:cubicBezTo>
                    <a:pt x="170" y="96"/>
                    <a:pt x="192" y="75"/>
                    <a:pt x="192" y="48"/>
                  </a:cubicBezTo>
                  <a:cubicBezTo>
                    <a:pt x="192" y="22"/>
                    <a:pt x="170" y="0"/>
                    <a:pt x="144" y="0"/>
                  </a:cubicBezTo>
                  <a:cubicBezTo>
                    <a:pt x="117" y="0"/>
                    <a:pt x="96" y="22"/>
                    <a:pt x="96" y="48"/>
                  </a:cubicBezTo>
                  <a:cubicBezTo>
                    <a:pt x="96" y="55"/>
                    <a:pt x="98" y="62"/>
                    <a:pt x="98" y="62"/>
                  </a:cubicBezTo>
                  <a:cubicBezTo>
                    <a:pt x="99" y="65"/>
                    <a:pt x="98" y="69"/>
                    <a:pt x="96" y="71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8"/>
                    <a:pt x="65" y="99"/>
                    <a:pt x="62" y="98"/>
                  </a:cubicBezTo>
                  <a:cubicBezTo>
                    <a:pt x="62" y="98"/>
                    <a:pt x="55" y="96"/>
                    <a:pt x="48" y="96"/>
                  </a:cubicBezTo>
                  <a:cubicBezTo>
                    <a:pt x="21" y="96"/>
                    <a:pt x="0" y="117"/>
                    <a:pt x="0" y="144"/>
                  </a:cubicBezTo>
                  <a:cubicBezTo>
                    <a:pt x="0" y="170"/>
                    <a:pt x="21" y="192"/>
                    <a:pt x="48" y="192"/>
                  </a:cubicBezTo>
                  <a:cubicBezTo>
                    <a:pt x="54" y="192"/>
                    <a:pt x="60" y="190"/>
                    <a:pt x="60" y="190"/>
                  </a:cubicBezTo>
                  <a:cubicBezTo>
                    <a:pt x="63" y="189"/>
                    <a:pt x="68" y="190"/>
                    <a:pt x="70" y="192"/>
                  </a:cubicBezTo>
                  <a:cubicBezTo>
                    <a:pt x="95" y="218"/>
                    <a:pt x="95" y="218"/>
                    <a:pt x="95" y="218"/>
                  </a:cubicBezTo>
                  <a:cubicBezTo>
                    <a:pt x="97" y="220"/>
                    <a:pt x="98" y="224"/>
                    <a:pt x="98" y="227"/>
                  </a:cubicBezTo>
                  <a:cubicBezTo>
                    <a:pt x="98" y="227"/>
                    <a:pt x="96" y="234"/>
                    <a:pt x="96" y="240"/>
                  </a:cubicBezTo>
                  <a:cubicBezTo>
                    <a:pt x="96" y="266"/>
                    <a:pt x="117" y="288"/>
                    <a:pt x="144" y="288"/>
                  </a:cubicBezTo>
                  <a:cubicBezTo>
                    <a:pt x="170" y="288"/>
                    <a:pt x="192" y="266"/>
                    <a:pt x="192" y="240"/>
                  </a:cubicBezTo>
                  <a:cubicBezTo>
                    <a:pt x="192" y="213"/>
                    <a:pt x="170" y="192"/>
                    <a:pt x="144" y="192"/>
                  </a:cubicBez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62560" tIns="81280" rIns="162560" bIns="81280"/>
            <a:lstStyle/>
            <a:p>
              <a:pPr defTabSz="913765" fontAlgn="auto">
                <a:defRPr/>
              </a:pPr>
              <a:endParaRPr lang="zh-CN" altLang="en-US" sz="2535" noProof="1">
                <a:cs typeface="Arial" panose="020B0604020202020204" pitchFamily="34" charset="0"/>
              </a:endParaRPr>
            </a:p>
          </p:txBody>
        </p:sp>
      </p:grpSp>
      <p:sp>
        <p:nvSpPr>
          <p:cNvPr id="19472" name="文本框 14"/>
          <p:cNvSpPr txBox="1">
            <a:spLocks noChangeArrowheads="1"/>
          </p:cNvSpPr>
          <p:nvPr/>
        </p:nvSpPr>
        <p:spPr bwMode="auto">
          <a:xfrm>
            <a:off x="4262946" y="4613819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 smtClean="0"/>
              <a:t>结构模块</a:t>
            </a:r>
            <a:endParaRPr lang="zh-CN" altLang="en-US" dirty="0"/>
          </a:p>
        </p:txBody>
      </p:sp>
      <p:sp>
        <p:nvSpPr>
          <p:cNvPr id="19473" name="文本框 17"/>
          <p:cNvSpPr txBox="1">
            <a:spLocks noChangeArrowheads="1"/>
          </p:cNvSpPr>
          <p:nvPr/>
        </p:nvSpPr>
        <p:spPr bwMode="auto">
          <a:xfrm>
            <a:off x="5542002" y="2146389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 smtClean="0"/>
              <a:t>控制模块</a:t>
            </a:r>
            <a:endParaRPr lang="zh-CN" altLang="en-US" dirty="0"/>
          </a:p>
        </p:txBody>
      </p:sp>
      <p:sp>
        <p:nvSpPr>
          <p:cNvPr id="19474" name="文本框 41"/>
          <p:cNvSpPr txBox="1">
            <a:spLocks noChangeArrowheads="1"/>
          </p:cNvSpPr>
          <p:nvPr/>
        </p:nvSpPr>
        <p:spPr bwMode="auto">
          <a:xfrm>
            <a:off x="6805019" y="4617551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 smtClean="0"/>
              <a:t>动力模块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44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46730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 smtClean="0">
                <a:solidFill>
                  <a:schemeClr val="accent1"/>
                </a:solidFill>
              </a:rPr>
              <a:t>未来预期</a:t>
            </a:r>
            <a:r>
              <a:rPr lang="en-US" altLang="zh-CN" sz="2400" spc="200" dirty="0" smtClean="0">
                <a:solidFill>
                  <a:schemeClr val="accent1"/>
                </a:solidFill>
              </a:rPr>
              <a:t>—</a:t>
            </a:r>
            <a:r>
              <a:rPr lang="zh-CN" altLang="en-US" sz="2400" spc="200" dirty="0" smtClean="0">
                <a:solidFill>
                  <a:schemeClr val="accent1"/>
                </a:solidFill>
              </a:rPr>
              <a:t>未来生活遐想</a:t>
            </a:r>
            <a:endParaRPr lang="zh-CN" altLang="en-US" sz="2400" spc="2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250" y="1214300"/>
            <a:ext cx="11240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        未来生活遐想</a:t>
            </a:r>
            <a:r>
              <a:rPr lang="en-US" altLang="zh-CN" sz="2000" dirty="0" smtClean="0"/>
              <a:t>——</a:t>
            </a:r>
            <a:r>
              <a:rPr lang="zh-CN" altLang="en-US" sz="2000" dirty="0" smtClean="0"/>
              <a:t>早上</a:t>
            </a:r>
            <a:r>
              <a:rPr lang="en-US" altLang="zh-CN" sz="2000" dirty="0"/>
              <a:t>7</a:t>
            </a:r>
            <a:r>
              <a:rPr lang="zh-CN" altLang="en-US" sz="2000" dirty="0"/>
              <a:t>点你的收音机闹钟响起，播放的是你之前从未听过的歌曲，但你的确很喜欢这</a:t>
            </a:r>
            <a:r>
              <a:rPr lang="zh-CN" altLang="en-US" sz="2000" dirty="0" smtClean="0"/>
              <a:t>首歌。这些</a:t>
            </a:r>
            <a:r>
              <a:rPr lang="zh-CN" altLang="en-US" sz="2000" dirty="0"/>
              <a:t>歌曲本身可能借助机器学习来播放</a:t>
            </a:r>
            <a:r>
              <a:rPr lang="zh-CN" altLang="en-US" sz="2000" dirty="0" smtClean="0"/>
              <a:t>。接下来</a:t>
            </a:r>
            <a:r>
              <a:rPr lang="zh-CN" altLang="en-US" sz="2000" dirty="0"/>
              <a:t>你吃早餐，阅读早报。早报在几个小时前印好，利用学习算法，印刷过程经过仔细</a:t>
            </a:r>
            <a:r>
              <a:rPr lang="zh-CN" altLang="en-US" sz="2000" dirty="0" smtClean="0"/>
              <a:t>调整</a:t>
            </a:r>
            <a:r>
              <a:rPr lang="zh-CN" altLang="en-US" sz="2000" dirty="0"/>
              <a:t>，以免报纸出现折痕。你房间的温度刚刚好，电费明显少了很多，因为你安装了</a:t>
            </a:r>
            <a:r>
              <a:rPr lang="en-US" altLang="zh-CN" sz="2000" dirty="0"/>
              <a:t>Nest</a:t>
            </a:r>
            <a:r>
              <a:rPr lang="zh-CN" altLang="en-US" sz="2000" dirty="0" smtClean="0"/>
              <a:t>智能温控器。你出门去</a:t>
            </a:r>
            <a:r>
              <a:rPr lang="zh-CN" altLang="en-US" sz="2000" dirty="0"/>
              <a:t>上班</a:t>
            </a:r>
            <a:r>
              <a:rPr lang="zh-CN" altLang="en-US" sz="2000" dirty="0" smtClean="0"/>
              <a:t>，穿戴上可以快速行走的外骨骼机器人，快速到达你想去的任何地方。</a:t>
            </a:r>
            <a:r>
              <a:rPr lang="zh-CN" altLang="en-US" sz="2000" dirty="0"/>
              <a:t>你利用一</a:t>
            </a:r>
            <a:r>
              <a:rPr lang="zh-CN" altLang="en-US" sz="2000" dirty="0" smtClean="0"/>
              <a:t>个预报</a:t>
            </a:r>
            <a:r>
              <a:rPr lang="zh-CN" altLang="en-US" sz="2000" dirty="0"/>
              <a:t>系统（</a:t>
            </a:r>
            <a:r>
              <a:rPr lang="en-US" altLang="zh-CN" sz="2000" dirty="0" err="1"/>
              <a:t>Inrix</a:t>
            </a:r>
            <a:r>
              <a:rPr lang="zh-CN" altLang="en-US" sz="2000" dirty="0"/>
              <a:t>）</a:t>
            </a:r>
            <a:r>
              <a:rPr lang="zh-CN" altLang="en-US" sz="2000" dirty="0" smtClean="0"/>
              <a:t>来躲避高峰时段的拥挤，这</a:t>
            </a:r>
            <a:r>
              <a:rPr lang="zh-CN" altLang="en-US" sz="2000" dirty="0"/>
              <a:t>当然</a:t>
            </a:r>
            <a:r>
              <a:rPr lang="zh-CN" altLang="en-US" sz="2000" dirty="0" smtClean="0"/>
              <a:t>能让你拥有更多的自由支配时间，减缓</a:t>
            </a:r>
            <a:r>
              <a:rPr lang="zh-CN" altLang="en-US" sz="2000" dirty="0"/>
              <a:t>你的压力。上班时，</a:t>
            </a:r>
            <a:r>
              <a:rPr lang="zh-CN" altLang="en-US" sz="2000" dirty="0" smtClean="0"/>
              <a:t>机器学习</a:t>
            </a:r>
            <a:r>
              <a:rPr lang="zh-CN" altLang="en-US" sz="2000" dirty="0"/>
              <a:t>帮你克服信息超载。你利用数据立方体来汇总大量数据，从每个角度观察该立方体，</a:t>
            </a:r>
            <a:r>
              <a:rPr lang="zh-CN" altLang="en-US" sz="2000" dirty="0" smtClean="0"/>
              <a:t>获取</a:t>
            </a:r>
            <a:r>
              <a:rPr lang="zh-CN" altLang="en-US" sz="2000" dirty="0"/>
              <a:t>最有用的信息</a:t>
            </a:r>
            <a:r>
              <a:rPr lang="zh-CN" altLang="en-US" sz="2000" dirty="0" smtClean="0"/>
              <a:t>。也许</a:t>
            </a:r>
            <a:r>
              <a:rPr lang="zh-CN" altLang="en-US" sz="2000" dirty="0"/>
              <a:t>你没有意识到以上这些</a:t>
            </a:r>
            <a:r>
              <a:rPr lang="zh-CN" altLang="en-US" sz="2000" dirty="0" smtClean="0"/>
              <a:t>，但它们有可能就是你的未来生活。人工智能、大数据分析、机器人的人机结合，这些科技即将改变人们未来生活的衣食住行。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170656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23164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sz="4000" b="1" spc="200" dirty="0">
                <a:solidFill>
                  <a:schemeClr val="accent1"/>
                </a:solidFill>
                <a:sym typeface="+mn-ea"/>
              </a:rPr>
              <a:t>参考文献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/>
        </p:nvGrpSpPr>
        <p:grpSpPr>
          <a:xfrm>
            <a:off x="755015" y="4674235"/>
            <a:ext cx="4248785" cy="1015365"/>
            <a:chOff x="754741" y="4673920"/>
            <a:chExt cx="5947186" cy="1015680"/>
          </a:xfrm>
        </p:grpSpPr>
        <p:sp>
          <p:nvSpPr>
            <p:cNvPr id="10" name="Freeform 8"/>
            <p:cNvSpPr/>
            <p:nvPr/>
          </p:nvSpPr>
          <p:spPr bwMode="auto">
            <a:xfrm>
              <a:off x="754741" y="4673920"/>
              <a:ext cx="5947186" cy="1015680"/>
            </a:xfrm>
            <a:custGeom>
              <a:avLst/>
              <a:gdLst>
                <a:gd name="T0" fmla="*/ 2317 w 2628"/>
                <a:gd name="T1" fmla="*/ 1 h 449"/>
                <a:gd name="T2" fmla="*/ 1588 w 2628"/>
                <a:gd name="T3" fmla="*/ 1 h 449"/>
                <a:gd name="T4" fmla="*/ 1588 w 2628"/>
                <a:gd name="T5" fmla="*/ 0 h 449"/>
                <a:gd name="T6" fmla="*/ 863 w 2628"/>
                <a:gd name="T7" fmla="*/ 0 h 449"/>
                <a:gd name="T8" fmla="*/ 863 w 2628"/>
                <a:gd name="T9" fmla="*/ 0 h 449"/>
                <a:gd name="T10" fmla="*/ 28 w 2628"/>
                <a:gd name="T11" fmla="*/ 0 h 449"/>
                <a:gd name="T12" fmla="*/ 27 w 2628"/>
                <a:gd name="T13" fmla="*/ 0 h 449"/>
                <a:gd name="T14" fmla="*/ 19 w 2628"/>
                <a:gd name="T15" fmla="*/ 81 h 449"/>
                <a:gd name="T16" fmla="*/ 343 w 2628"/>
                <a:gd name="T17" fmla="*/ 158 h 449"/>
                <a:gd name="T18" fmla="*/ 433 w 2628"/>
                <a:gd name="T19" fmla="*/ 449 h 449"/>
                <a:gd name="T20" fmla="*/ 2317 w 2628"/>
                <a:gd name="T21" fmla="*/ 449 h 449"/>
                <a:gd name="T22" fmla="*/ 2628 w 2628"/>
                <a:gd name="T23" fmla="*/ 223 h 449"/>
                <a:gd name="T24" fmla="*/ 2317 w 2628"/>
                <a:gd name="T25" fmla="*/ 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8" h="449">
                  <a:moveTo>
                    <a:pt x="2317" y="1"/>
                  </a:moveTo>
                  <a:cubicBezTo>
                    <a:pt x="1588" y="1"/>
                    <a:pt x="1588" y="1"/>
                    <a:pt x="1588" y="1"/>
                  </a:cubicBezTo>
                  <a:cubicBezTo>
                    <a:pt x="1588" y="0"/>
                    <a:pt x="1588" y="0"/>
                    <a:pt x="1588" y="0"/>
                  </a:cubicBezTo>
                  <a:cubicBezTo>
                    <a:pt x="863" y="0"/>
                    <a:pt x="863" y="0"/>
                    <a:pt x="863" y="0"/>
                  </a:cubicBezTo>
                  <a:cubicBezTo>
                    <a:pt x="863" y="0"/>
                    <a:pt x="863" y="0"/>
                    <a:pt x="86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25"/>
                    <a:pt x="0" y="53"/>
                    <a:pt x="19" y="81"/>
                  </a:cubicBezTo>
                  <a:cubicBezTo>
                    <a:pt x="48" y="124"/>
                    <a:pt x="280" y="110"/>
                    <a:pt x="343" y="158"/>
                  </a:cubicBezTo>
                  <a:cubicBezTo>
                    <a:pt x="405" y="206"/>
                    <a:pt x="443" y="381"/>
                    <a:pt x="433" y="449"/>
                  </a:cubicBezTo>
                  <a:cubicBezTo>
                    <a:pt x="433" y="449"/>
                    <a:pt x="2317" y="449"/>
                    <a:pt x="2317" y="449"/>
                  </a:cubicBezTo>
                  <a:cubicBezTo>
                    <a:pt x="2441" y="449"/>
                    <a:pt x="2628" y="223"/>
                    <a:pt x="2628" y="223"/>
                  </a:cubicBezTo>
                  <a:cubicBezTo>
                    <a:pt x="2628" y="223"/>
                    <a:pt x="2441" y="1"/>
                    <a:pt x="2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1" name="文本框 16"/>
            <p:cNvSpPr txBox="1"/>
            <p:nvPr/>
          </p:nvSpPr>
          <p:spPr>
            <a:xfrm>
              <a:off x="5676901" y="4880176"/>
              <a:ext cx="366127" cy="68410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endParaRPr lang="en-US" altLang="zh-CN" sz="4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1794577" y="4875357"/>
              <a:ext cx="553121" cy="446843"/>
              <a:chOff x="6994525" y="3779838"/>
              <a:chExt cx="1090613" cy="881062"/>
            </a:xfrm>
            <a:solidFill>
              <a:schemeClr val="bg1"/>
            </a:solidFill>
          </p:grpSpPr>
          <p:sp>
            <p:nvSpPr>
              <p:cNvPr id="13" name="Freeform 14"/>
              <p:cNvSpPr/>
              <p:nvPr/>
            </p:nvSpPr>
            <p:spPr bwMode="auto">
              <a:xfrm>
                <a:off x="7150100" y="4349750"/>
                <a:ext cx="363538" cy="311150"/>
              </a:xfrm>
              <a:custGeom>
                <a:avLst/>
                <a:gdLst>
                  <a:gd name="T0" fmla="*/ 207 w 229"/>
                  <a:gd name="T1" fmla="*/ 41 h 196"/>
                  <a:gd name="T2" fmla="*/ 195 w 229"/>
                  <a:gd name="T3" fmla="*/ 67 h 196"/>
                  <a:gd name="T4" fmla="*/ 169 w 229"/>
                  <a:gd name="T5" fmla="*/ 60 h 196"/>
                  <a:gd name="T6" fmla="*/ 0 w 229"/>
                  <a:gd name="T7" fmla="*/ 12 h 196"/>
                  <a:gd name="T8" fmla="*/ 0 w 229"/>
                  <a:gd name="T9" fmla="*/ 132 h 196"/>
                  <a:gd name="T10" fmla="*/ 229 w 229"/>
                  <a:gd name="T11" fmla="*/ 196 h 196"/>
                  <a:gd name="T12" fmla="*/ 229 w 229"/>
                  <a:gd name="T13" fmla="*/ 0 h 196"/>
                  <a:gd name="T14" fmla="*/ 207 w 229"/>
                  <a:gd name="T15" fmla="*/ 4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9" h="196">
                    <a:moveTo>
                      <a:pt x="207" y="41"/>
                    </a:moveTo>
                    <a:lnTo>
                      <a:pt x="195" y="67"/>
                    </a:lnTo>
                    <a:lnTo>
                      <a:pt x="169" y="60"/>
                    </a:lnTo>
                    <a:lnTo>
                      <a:pt x="0" y="12"/>
                    </a:lnTo>
                    <a:lnTo>
                      <a:pt x="0" y="132"/>
                    </a:lnTo>
                    <a:lnTo>
                      <a:pt x="229" y="196"/>
                    </a:lnTo>
                    <a:lnTo>
                      <a:pt x="229" y="0"/>
                    </a:lnTo>
                    <a:lnTo>
                      <a:pt x="207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4" name="Freeform 15"/>
              <p:cNvSpPr/>
              <p:nvPr/>
            </p:nvSpPr>
            <p:spPr bwMode="auto">
              <a:xfrm>
                <a:off x="7566025" y="4349750"/>
                <a:ext cx="368300" cy="311150"/>
              </a:xfrm>
              <a:custGeom>
                <a:avLst/>
                <a:gdLst>
                  <a:gd name="T0" fmla="*/ 34 w 232"/>
                  <a:gd name="T1" fmla="*/ 67 h 196"/>
                  <a:gd name="T2" fmla="*/ 22 w 232"/>
                  <a:gd name="T3" fmla="*/ 41 h 196"/>
                  <a:gd name="T4" fmla="*/ 0 w 232"/>
                  <a:gd name="T5" fmla="*/ 0 h 196"/>
                  <a:gd name="T6" fmla="*/ 0 w 232"/>
                  <a:gd name="T7" fmla="*/ 196 h 196"/>
                  <a:gd name="T8" fmla="*/ 232 w 232"/>
                  <a:gd name="T9" fmla="*/ 132 h 196"/>
                  <a:gd name="T10" fmla="*/ 232 w 232"/>
                  <a:gd name="T11" fmla="*/ 12 h 196"/>
                  <a:gd name="T12" fmla="*/ 62 w 232"/>
                  <a:gd name="T13" fmla="*/ 60 h 196"/>
                  <a:gd name="T14" fmla="*/ 34 w 232"/>
                  <a:gd name="T15" fmla="*/ 67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196">
                    <a:moveTo>
                      <a:pt x="34" y="67"/>
                    </a:moveTo>
                    <a:lnTo>
                      <a:pt x="22" y="41"/>
                    </a:lnTo>
                    <a:lnTo>
                      <a:pt x="0" y="0"/>
                    </a:lnTo>
                    <a:lnTo>
                      <a:pt x="0" y="196"/>
                    </a:lnTo>
                    <a:lnTo>
                      <a:pt x="232" y="132"/>
                    </a:lnTo>
                    <a:lnTo>
                      <a:pt x="232" y="12"/>
                    </a:lnTo>
                    <a:lnTo>
                      <a:pt x="62" y="60"/>
                    </a:lnTo>
                    <a:lnTo>
                      <a:pt x="34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5" name="Freeform 16"/>
              <p:cNvSpPr/>
              <p:nvPr/>
            </p:nvSpPr>
            <p:spPr bwMode="auto">
              <a:xfrm>
                <a:off x="7540625" y="4065588"/>
                <a:ext cx="503238" cy="327025"/>
              </a:xfrm>
              <a:custGeom>
                <a:avLst/>
                <a:gdLst>
                  <a:gd name="T0" fmla="*/ 69 w 317"/>
                  <a:gd name="T1" fmla="*/ 206 h 206"/>
                  <a:gd name="T2" fmla="*/ 317 w 317"/>
                  <a:gd name="T3" fmla="*/ 136 h 206"/>
                  <a:gd name="T4" fmla="*/ 248 w 317"/>
                  <a:gd name="T5" fmla="*/ 0 h 206"/>
                  <a:gd name="T6" fmla="*/ 0 w 317"/>
                  <a:gd name="T7" fmla="*/ 67 h 206"/>
                  <a:gd name="T8" fmla="*/ 69 w 317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206">
                    <a:moveTo>
                      <a:pt x="69" y="206"/>
                    </a:moveTo>
                    <a:lnTo>
                      <a:pt x="317" y="136"/>
                    </a:lnTo>
                    <a:lnTo>
                      <a:pt x="248" y="0"/>
                    </a:lnTo>
                    <a:lnTo>
                      <a:pt x="0" y="67"/>
                    </a:lnTo>
                    <a:lnTo>
                      <a:pt x="69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6" name="Freeform 17"/>
              <p:cNvSpPr/>
              <p:nvPr/>
            </p:nvSpPr>
            <p:spPr bwMode="auto">
              <a:xfrm>
                <a:off x="7040563" y="4065588"/>
                <a:ext cx="500063" cy="327025"/>
              </a:xfrm>
              <a:custGeom>
                <a:avLst/>
                <a:gdLst>
                  <a:gd name="T0" fmla="*/ 245 w 315"/>
                  <a:gd name="T1" fmla="*/ 206 h 206"/>
                  <a:gd name="T2" fmla="*/ 315 w 315"/>
                  <a:gd name="T3" fmla="*/ 67 h 206"/>
                  <a:gd name="T4" fmla="*/ 66 w 315"/>
                  <a:gd name="T5" fmla="*/ 0 h 206"/>
                  <a:gd name="T6" fmla="*/ 0 w 315"/>
                  <a:gd name="T7" fmla="*/ 136 h 206"/>
                  <a:gd name="T8" fmla="*/ 245 w 315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5" h="206">
                    <a:moveTo>
                      <a:pt x="245" y="206"/>
                    </a:moveTo>
                    <a:lnTo>
                      <a:pt x="315" y="67"/>
                    </a:lnTo>
                    <a:lnTo>
                      <a:pt x="66" y="0"/>
                    </a:lnTo>
                    <a:lnTo>
                      <a:pt x="0" y="136"/>
                    </a:lnTo>
                    <a:lnTo>
                      <a:pt x="24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7" name="Freeform 18"/>
              <p:cNvSpPr/>
              <p:nvPr/>
            </p:nvSpPr>
            <p:spPr bwMode="auto">
              <a:xfrm>
                <a:off x="7540625" y="3779838"/>
                <a:ext cx="544513" cy="285750"/>
              </a:xfrm>
              <a:custGeom>
                <a:avLst/>
                <a:gdLst>
                  <a:gd name="T0" fmla="*/ 271 w 343"/>
                  <a:gd name="T1" fmla="*/ 151 h 180"/>
                  <a:gd name="T2" fmla="*/ 343 w 343"/>
                  <a:gd name="T3" fmla="*/ 70 h 180"/>
                  <a:gd name="T4" fmla="*/ 95 w 343"/>
                  <a:gd name="T5" fmla="*/ 0 h 180"/>
                  <a:gd name="T6" fmla="*/ 0 w 343"/>
                  <a:gd name="T7" fmla="*/ 110 h 180"/>
                  <a:gd name="T8" fmla="*/ 183 w 343"/>
                  <a:gd name="T9" fmla="*/ 161 h 180"/>
                  <a:gd name="T10" fmla="*/ 248 w 343"/>
                  <a:gd name="T11" fmla="*/ 180 h 180"/>
                  <a:gd name="T12" fmla="*/ 271 w 343"/>
                  <a:gd name="T13" fmla="*/ 15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180">
                    <a:moveTo>
                      <a:pt x="271" y="151"/>
                    </a:moveTo>
                    <a:lnTo>
                      <a:pt x="343" y="70"/>
                    </a:lnTo>
                    <a:lnTo>
                      <a:pt x="95" y="0"/>
                    </a:lnTo>
                    <a:lnTo>
                      <a:pt x="0" y="110"/>
                    </a:lnTo>
                    <a:lnTo>
                      <a:pt x="183" y="161"/>
                    </a:lnTo>
                    <a:lnTo>
                      <a:pt x="248" y="180"/>
                    </a:lnTo>
                    <a:lnTo>
                      <a:pt x="271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8" name="Freeform 19"/>
              <p:cNvSpPr/>
              <p:nvPr/>
            </p:nvSpPr>
            <p:spPr bwMode="auto">
              <a:xfrm>
                <a:off x="6994525" y="3779838"/>
                <a:ext cx="546100" cy="285750"/>
              </a:xfrm>
              <a:custGeom>
                <a:avLst/>
                <a:gdLst>
                  <a:gd name="T0" fmla="*/ 160 w 344"/>
                  <a:gd name="T1" fmla="*/ 161 h 180"/>
                  <a:gd name="T2" fmla="*/ 344 w 344"/>
                  <a:gd name="T3" fmla="*/ 110 h 180"/>
                  <a:gd name="T4" fmla="*/ 248 w 344"/>
                  <a:gd name="T5" fmla="*/ 0 h 180"/>
                  <a:gd name="T6" fmla="*/ 0 w 344"/>
                  <a:gd name="T7" fmla="*/ 70 h 180"/>
                  <a:gd name="T8" fmla="*/ 72 w 344"/>
                  <a:gd name="T9" fmla="*/ 151 h 180"/>
                  <a:gd name="T10" fmla="*/ 95 w 344"/>
                  <a:gd name="T11" fmla="*/ 180 h 180"/>
                  <a:gd name="T12" fmla="*/ 160 w 344"/>
                  <a:gd name="T13" fmla="*/ 16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4" h="180">
                    <a:moveTo>
                      <a:pt x="160" y="161"/>
                    </a:moveTo>
                    <a:lnTo>
                      <a:pt x="344" y="110"/>
                    </a:lnTo>
                    <a:lnTo>
                      <a:pt x="248" y="0"/>
                    </a:lnTo>
                    <a:lnTo>
                      <a:pt x="0" y="70"/>
                    </a:lnTo>
                    <a:lnTo>
                      <a:pt x="72" y="151"/>
                    </a:lnTo>
                    <a:lnTo>
                      <a:pt x="95" y="180"/>
                    </a:lnTo>
                    <a:lnTo>
                      <a:pt x="160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80695" y="2642870"/>
            <a:ext cx="4523105" cy="1017270"/>
            <a:chOff x="480668" y="2642562"/>
            <a:chExt cx="6221259" cy="1017470"/>
          </a:xfrm>
        </p:grpSpPr>
        <p:sp>
          <p:nvSpPr>
            <p:cNvPr id="20" name="Freeform 6"/>
            <p:cNvSpPr/>
            <p:nvPr/>
          </p:nvSpPr>
          <p:spPr bwMode="auto">
            <a:xfrm>
              <a:off x="480668" y="2642562"/>
              <a:ext cx="6221259" cy="1017470"/>
            </a:xfrm>
            <a:custGeom>
              <a:avLst/>
              <a:gdLst>
                <a:gd name="T0" fmla="*/ 2438 w 2749"/>
                <a:gd name="T1" fmla="*/ 0 h 449"/>
                <a:gd name="T2" fmla="*/ 892 w 2749"/>
                <a:gd name="T3" fmla="*/ 0 h 449"/>
                <a:gd name="T4" fmla="*/ 892 w 2749"/>
                <a:gd name="T5" fmla="*/ 0 h 449"/>
                <a:gd name="T6" fmla="*/ 146 w 2749"/>
                <a:gd name="T7" fmla="*/ 0 h 449"/>
                <a:gd name="T8" fmla="*/ 146 w 2749"/>
                <a:gd name="T9" fmla="*/ 1 h 449"/>
                <a:gd name="T10" fmla="*/ 135 w 2749"/>
                <a:gd name="T11" fmla="*/ 267 h 449"/>
                <a:gd name="T12" fmla="*/ 0 w 2749"/>
                <a:gd name="T13" fmla="*/ 447 h 449"/>
                <a:gd name="T14" fmla="*/ 778 w 2749"/>
                <a:gd name="T15" fmla="*/ 447 h 449"/>
                <a:gd name="T16" fmla="*/ 805 w 2749"/>
                <a:gd name="T17" fmla="*/ 449 h 449"/>
                <a:gd name="T18" fmla="*/ 2438 w 2749"/>
                <a:gd name="T19" fmla="*/ 449 h 449"/>
                <a:gd name="T20" fmla="*/ 2749 w 2749"/>
                <a:gd name="T21" fmla="*/ 223 h 449"/>
                <a:gd name="T22" fmla="*/ 2438 w 2749"/>
                <a:gd name="T23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9" h="449">
                  <a:moveTo>
                    <a:pt x="2438" y="0"/>
                  </a:moveTo>
                  <a:cubicBezTo>
                    <a:pt x="892" y="0"/>
                    <a:pt x="892" y="0"/>
                    <a:pt x="892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1"/>
                    <a:pt x="146" y="1"/>
                  </a:cubicBezTo>
                  <a:cubicBezTo>
                    <a:pt x="131" y="96"/>
                    <a:pt x="175" y="138"/>
                    <a:pt x="135" y="267"/>
                  </a:cubicBezTo>
                  <a:cubicBezTo>
                    <a:pt x="93" y="403"/>
                    <a:pt x="31" y="423"/>
                    <a:pt x="0" y="447"/>
                  </a:cubicBezTo>
                  <a:cubicBezTo>
                    <a:pt x="778" y="447"/>
                    <a:pt x="778" y="447"/>
                    <a:pt x="778" y="447"/>
                  </a:cubicBezTo>
                  <a:cubicBezTo>
                    <a:pt x="787" y="448"/>
                    <a:pt x="796" y="449"/>
                    <a:pt x="805" y="449"/>
                  </a:cubicBezTo>
                  <a:cubicBezTo>
                    <a:pt x="2438" y="449"/>
                    <a:pt x="2438" y="449"/>
                    <a:pt x="2438" y="449"/>
                  </a:cubicBezTo>
                  <a:cubicBezTo>
                    <a:pt x="2562" y="449"/>
                    <a:pt x="2749" y="223"/>
                    <a:pt x="2749" y="223"/>
                  </a:cubicBezTo>
                  <a:cubicBezTo>
                    <a:pt x="2749" y="223"/>
                    <a:pt x="2562" y="0"/>
                    <a:pt x="2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1" name="文本框 14"/>
            <p:cNvSpPr txBox="1"/>
            <p:nvPr/>
          </p:nvSpPr>
          <p:spPr>
            <a:xfrm>
              <a:off x="5676901" y="2859795"/>
              <a:ext cx="366127" cy="68402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endParaRPr lang="en-US" altLang="zh-CN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Freeform 5"/>
            <p:cNvSpPr>
              <a:spLocks noChangeAspect="1" noEditPoints="1"/>
            </p:cNvSpPr>
            <p:nvPr/>
          </p:nvSpPr>
          <p:spPr bwMode="auto">
            <a:xfrm>
              <a:off x="1847716" y="2763119"/>
              <a:ext cx="446843" cy="446843"/>
            </a:xfrm>
            <a:custGeom>
              <a:avLst/>
              <a:gdLst>
                <a:gd name="T0" fmla="*/ 642 w 687"/>
                <a:gd name="T1" fmla="*/ 258 h 687"/>
                <a:gd name="T2" fmla="*/ 642 w 687"/>
                <a:gd name="T3" fmla="*/ 0 h 687"/>
                <a:gd name="T4" fmla="*/ 537 w 687"/>
                <a:gd name="T5" fmla="*/ 0 h 687"/>
                <a:gd name="T6" fmla="*/ 537 w 687"/>
                <a:gd name="T7" fmla="*/ 258 h 687"/>
                <a:gd name="T8" fmla="*/ 468 w 687"/>
                <a:gd name="T9" fmla="*/ 258 h 687"/>
                <a:gd name="T10" fmla="*/ 468 w 687"/>
                <a:gd name="T11" fmla="*/ 143 h 687"/>
                <a:gd name="T12" fmla="*/ 324 w 687"/>
                <a:gd name="T13" fmla="*/ 255 h 687"/>
                <a:gd name="T14" fmla="*/ 324 w 687"/>
                <a:gd name="T15" fmla="*/ 143 h 687"/>
                <a:gd name="T16" fmla="*/ 181 w 687"/>
                <a:gd name="T17" fmla="*/ 255 h 687"/>
                <a:gd name="T18" fmla="*/ 181 w 687"/>
                <a:gd name="T19" fmla="*/ 143 h 687"/>
                <a:gd name="T20" fmla="*/ 36 w 687"/>
                <a:gd name="T21" fmla="*/ 258 h 687"/>
                <a:gd name="T22" fmla="*/ 0 w 687"/>
                <a:gd name="T23" fmla="*/ 258 h 687"/>
                <a:gd name="T24" fmla="*/ 0 w 687"/>
                <a:gd name="T25" fmla="*/ 687 h 687"/>
                <a:gd name="T26" fmla="*/ 687 w 687"/>
                <a:gd name="T27" fmla="*/ 687 h 687"/>
                <a:gd name="T28" fmla="*/ 687 w 687"/>
                <a:gd name="T29" fmla="*/ 258 h 687"/>
                <a:gd name="T30" fmla="*/ 642 w 687"/>
                <a:gd name="T31" fmla="*/ 258 h 687"/>
                <a:gd name="T32" fmla="*/ 212 w 687"/>
                <a:gd name="T33" fmla="*/ 611 h 687"/>
                <a:gd name="T34" fmla="*/ 110 w 687"/>
                <a:gd name="T35" fmla="*/ 611 h 687"/>
                <a:gd name="T36" fmla="*/ 110 w 687"/>
                <a:gd name="T37" fmla="*/ 508 h 687"/>
                <a:gd name="T38" fmla="*/ 212 w 687"/>
                <a:gd name="T39" fmla="*/ 508 h 687"/>
                <a:gd name="T40" fmla="*/ 212 w 687"/>
                <a:gd name="T41" fmla="*/ 611 h 687"/>
                <a:gd name="T42" fmla="*/ 212 w 687"/>
                <a:gd name="T43" fmla="*/ 439 h 687"/>
                <a:gd name="T44" fmla="*/ 110 w 687"/>
                <a:gd name="T45" fmla="*/ 439 h 687"/>
                <a:gd name="T46" fmla="*/ 110 w 687"/>
                <a:gd name="T47" fmla="*/ 336 h 687"/>
                <a:gd name="T48" fmla="*/ 212 w 687"/>
                <a:gd name="T49" fmla="*/ 336 h 687"/>
                <a:gd name="T50" fmla="*/ 212 w 687"/>
                <a:gd name="T51" fmla="*/ 439 h 687"/>
                <a:gd name="T52" fmla="*/ 396 w 687"/>
                <a:gd name="T53" fmla="*/ 611 h 687"/>
                <a:gd name="T54" fmla="*/ 293 w 687"/>
                <a:gd name="T55" fmla="*/ 611 h 687"/>
                <a:gd name="T56" fmla="*/ 293 w 687"/>
                <a:gd name="T57" fmla="*/ 508 h 687"/>
                <a:gd name="T58" fmla="*/ 396 w 687"/>
                <a:gd name="T59" fmla="*/ 508 h 687"/>
                <a:gd name="T60" fmla="*/ 396 w 687"/>
                <a:gd name="T61" fmla="*/ 611 h 687"/>
                <a:gd name="T62" fmla="*/ 396 w 687"/>
                <a:gd name="T63" fmla="*/ 439 h 687"/>
                <a:gd name="T64" fmla="*/ 293 w 687"/>
                <a:gd name="T65" fmla="*/ 439 h 687"/>
                <a:gd name="T66" fmla="*/ 293 w 687"/>
                <a:gd name="T67" fmla="*/ 336 h 687"/>
                <a:gd name="T68" fmla="*/ 396 w 687"/>
                <a:gd name="T69" fmla="*/ 336 h 687"/>
                <a:gd name="T70" fmla="*/ 396 w 687"/>
                <a:gd name="T71" fmla="*/ 439 h 687"/>
                <a:gd name="T72" fmla="*/ 580 w 687"/>
                <a:gd name="T73" fmla="*/ 611 h 687"/>
                <a:gd name="T74" fmla="*/ 477 w 687"/>
                <a:gd name="T75" fmla="*/ 611 h 687"/>
                <a:gd name="T76" fmla="*/ 477 w 687"/>
                <a:gd name="T77" fmla="*/ 508 h 687"/>
                <a:gd name="T78" fmla="*/ 580 w 687"/>
                <a:gd name="T79" fmla="*/ 508 h 687"/>
                <a:gd name="T80" fmla="*/ 580 w 687"/>
                <a:gd name="T81" fmla="*/ 611 h 687"/>
                <a:gd name="T82" fmla="*/ 580 w 687"/>
                <a:gd name="T83" fmla="*/ 439 h 687"/>
                <a:gd name="T84" fmla="*/ 477 w 687"/>
                <a:gd name="T85" fmla="*/ 439 h 687"/>
                <a:gd name="T86" fmla="*/ 477 w 687"/>
                <a:gd name="T87" fmla="*/ 336 h 687"/>
                <a:gd name="T88" fmla="*/ 580 w 687"/>
                <a:gd name="T89" fmla="*/ 336 h 687"/>
                <a:gd name="T90" fmla="*/ 580 w 687"/>
                <a:gd name="T91" fmla="*/ 43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7" h="687">
                  <a:moveTo>
                    <a:pt x="642" y="258"/>
                  </a:moveTo>
                  <a:lnTo>
                    <a:pt x="642" y="0"/>
                  </a:lnTo>
                  <a:lnTo>
                    <a:pt x="537" y="0"/>
                  </a:lnTo>
                  <a:lnTo>
                    <a:pt x="537" y="258"/>
                  </a:lnTo>
                  <a:lnTo>
                    <a:pt x="468" y="258"/>
                  </a:lnTo>
                  <a:lnTo>
                    <a:pt x="468" y="143"/>
                  </a:lnTo>
                  <a:lnTo>
                    <a:pt x="324" y="255"/>
                  </a:lnTo>
                  <a:lnTo>
                    <a:pt x="324" y="143"/>
                  </a:lnTo>
                  <a:lnTo>
                    <a:pt x="181" y="255"/>
                  </a:lnTo>
                  <a:lnTo>
                    <a:pt x="181" y="143"/>
                  </a:lnTo>
                  <a:lnTo>
                    <a:pt x="36" y="258"/>
                  </a:lnTo>
                  <a:lnTo>
                    <a:pt x="0" y="258"/>
                  </a:lnTo>
                  <a:lnTo>
                    <a:pt x="0" y="687"/>
                  </a:lnTo>
                  <a:lnTo>
                    <a:pt x="687" y="687"/>
                  </a:lnTo>
                  <a:lnTo>
                    <a:pt x="687" y="258"/>
                  </a:lnTo>
                  <a:lnTo>
                    <a:pt x="642" y="258"/>
                  </a:lnTo>
                  <a:close/>
                  <a:moveTo>
                    <a:pt x="212" y="611"/>
                  </a:moveTo>
                  <a:lnTo>
                    <a:pt x="110" y="611"/>
                  </a:lnTo>
                  <a:lnTo>
                    <a:pt x="110" y="508"/>
                  </a:lnTo>
                  <a:lnTo>
                    <a:pt x="212" y="508"/>
                  </a:lnTo>
                  <a:lnTo>
                    <a:pt x="212" y="611"/>
                  </a:lnTo>
                  <a:close/>
                  <a:moveTo>
                    <a:pt x="212" y="439"/>
                  </a:moveTo>
                  <a:lnTo>
                    <a:pt x="110" y="439"/>
                  </a:lnTo>
                  <a:lnTo>
                    <a:pt x="110" y="336"/>
                  </a:lnTo>
                  <a:lnTo>
                    <a:pt x="212" y="336"/>
                  </a:lnTo>
                  <a:lnTo>
                    <a:pt x="212" y="439"/>
                  </a:lnTo>
                  <a:close/>
                  <a:moveTo>
                    <a:pt x="396" y="611"/>
                  </a:moveTo>
                  <a:lnTo>
                    <a:pt x="293" y="611"/>
                  </a:lnTo>
                  <a:lnTo>
                    <a:pt x="293" y="508"/>
                  </a:lnTo>
                  <a:lnTo>
                    <a:pt x="396" y="508"/>
                  </a:lnTo>
                  <a:lnTo>
                    <a:pt x="396" y="611"/>
                  </a:lnTo>
                  <a:close/>
                  <a:moveTo>
                    <a:pt x="396" y="439"/>
                  </a:moveTo>
                  <a:lnTo>
                    <a:pt x="293" y="439"/>
                  </a:lnTo>
                  <a:lnTo>
                    <a:pt x="293" y="336"/>
                  </a:lnTo>
                  <a:lnTo>
                    <a:pt x="396" y="336"/>
                  </a:lnTo>
                  <a:lnTo>
                    <a:pt x="396" y="439"/>
                  </a:lnTo>
                  <a:close/>
                  <a:moveTo>
                    <a:pt x="580" y="611"/>
                  </a:moveTo>
                  <a:lnTo>
                    <a:pt x="477" y="611"/>
                  </a:lnTo>
                  <a:lnTo>
                    <a:pt x="477" y="508"/>
                  </a:lnTo>
                  <a:lnTo>
                    <a:pt x="580" y="508"/>
                  </a:lnTo>
                  <a:lnTo>
                    <a:pt x="580" y="611"/>
                  </a:lnTo>
                  <a:close/>
                  <a:moveTo>
                    <a:pt x="580" y="439"/>
                  </a:moveTo>
                  <a:lnTo>
                    <a:pt x="477" y="439"/>
                  </a:lnTo>
                  <a:lnTo>
                    <a:pt x="477" y="336"/>
                  </a:lnTo>
                  <a:lnTo>
                    <a:pt x="580" y="336"/>
                  </a:lnTo>
                  <a:lnTo>
                    <a:pt x="58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5610" y="3654425"/>
            <a:ext cx="4568190" cy="1021080"/>
            <a:chOff x="435886" y="3654659"/>
            <a:chExt cx="6266041" cy="1021053"/>
          </a:xfrm>
        </p:grpSpPr>
        <p:sp>
          <p:nvSpPr>
            <p:cNvPr id="24" name="Freeform 7"/>
            <p:cNvSpPr/>
            <p:nvPr/>
          </p:nvSpPr>
          <p:spPr bwMode="auto">
            <a:xfrm>
              <a:off x="435886" y="3654659"/>
              <a:ext cx="6266041" cy="1021053"/>
            </a:xfrm>
            <a:custGeom>
              <a:avLst/>
              <a:gdLst>
                <a:gd name="T0" fmla="*/ 2458 w 2769"/>
                <a:gd name="T1" fmla="*/ 2 h 451"/>
                <a:gd name="T2" fmla="*/ 958 w 2769"/>
                <a:gd name="T3" fmla="*/ 0 h 451"/>
                <a:gd name="T4" fmla="*/ 958 w 2769"/>
                <a:gd name="T5" fmla="*/ 0 h 451"/>
                <a:gd name="T6" fmla="*/ 20 w 2769"/>
                <a:gd name="T7" fmla="*/ 0 h 451"/>
                <a:gd name="T8" fmla="*/ 18 w 2769"/>
                <a:gd name="T9" fmla="*/ 2 h 451"/>
                <a:gd name="T10" fmla="*/ 0 w 2769"/>
                <a:gd name="T11" fmla="*/ 37 h 451"/>
                <a:gd name="T12" fmla="*/ 107 w 2769"/>
                <a:gd name="T13" fmla="*/ 149 h 451"/>
                <a:gd name="T14" fmla="*/ 96 w 2769"/>
                <a:gd name="T15" fmla="*/ 251 h 451"/>
                <a:gd name="T16" fmla="*/ 155 w 2769"/>
                <a:gd name="T17" fmla="*/ 289 h 451"/>
                <a:gd name="T18" fmla="*/ 121 w 2769"/>
                <a:gd name="T19" fmla="*/ 342 h 451"/>
                <a:gd name="T20" fmla="*/ 189 w 2769"/>
                <a:gd name="T21" fmla="*/ 410 h 451"/>
                <a:gd name="T22" fmla="*/ 169 w 2769"/>
                <a:gd name="T23" fmla="*/ 450 h 451"/>
                <a:gd name="T24" fmla="*/ 807 w 2769"/>
                <a:gd name="T25" fmla="*/ 450 h 451"/>
                <a:gd name="T26" fmla="*/ 825 w 2769"/>
                <a:gd name="T27" fmla="*/ 451 h 451"/>
                <a:gd name="T28" fmla="*/ 2458 w 2769"/>
                <a:gd name="T29" fmla="*/ 451 h 451"/>
                <a:gd name="T30" fmla="*/ 2769 w 2769"/>
                <a:gd name="T31" fmla="*/ 225 h 451"/>
                <a:gd name="T32" fmla="*/ 2458 w 2769"/>
                <a:gd name="T33" fmla="*/ 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9" h="451">
                  <a:moveTo>
                    <a:pt x="2458" y="2"/>
                  </a:moveTo>
                  <a:cubicBezTo>
                    <a:pt x="958" y="0"/>
                    <a:pt x="958" y="0"/>
                    <a:pt x="958" y="0"/>
                  </a:cubicBezTo>
                  <a:cubicBezTo>
                    <a:pt x="958" y="0"/>
                    <a:pt x="958" y="0"/>
                    <a:pt x="95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7" y="11"/>
                    <a:pt x="0" y="21"/>
                    <a:pt x="0" y="37"/>
                  </a:cubicBezTo>
                  <a:cubicBezTo>
                    <a:pt x="0" y="100"/>
                    <a:pt x="73" y="115"/>
                    <a:pt x="107" y="149"/>
                  </a:cubicBezTo>
                  <a:cubicBezTo>
                    <a:pt x="140" y="182"/>
                    <a:pt x="94" y="224"/>
                    <a:pt x="96" y="251"/>
                  </a:cubicBezTo>
                  <a:cubicBezTo>
                    <a:pt x="99" y="284"/>
                    <a:pt x="169" y="270"/>
                    <a:pt x="155" y="289"/>
                  </a:cubicBezTo>
                  <a:cubicBezTo>
                    <a:pt x="140" y="308"/>
                    <a:pt x="98" y="320"/>
                    <a:pt x="121" y="342"/>
                  </a:cubicBezTo>
                  <a:cubicBezTo>
                    <a:pt x="137" y="357"/>
                    <a:pt x="198" y="376"/>
                    <a:pt x="189" y="410"/>
                  </a:cubicBezTo>
                  <a:cubicBezTo>
                    <a:pt x="185" y="422"/>
                    <a:pt x="177" y="436"/>
                    <a:pt x="169" y="450"/>
                  </a:cubicBezTo>
                  <a:cubicBezTo>
                    <a:pt x="807" y="450"/>
                    <a:pt x="807" y="450"/>
                    <a:pt x="807" y="450"/>
                  </a:cubicBezTo>
                  <a:cubicBezTo>
                    <a:pt x="813" y="450"/>
                    <a:pt x="819" y="451"/>
                    <a:pt x="825" y="451"/>
                  </a:cubicBezTo>
                  <a:cubicBezTo>
                    <a:pt x="2458" y="451"/>
                    <a:pt x="2458" y="451"/>
                    <a:pt x="2458" y="451"/>
                  </a:cubicBezTo>
                  <a:cubicBezTo>
                    <a:pt x="2582" y="451"/>
                    <a:pt x="2769" y="225"/>
                    <a:pt x="2769" y="225"/>
                  </a:cubicBezTo>
                  <a:cubicBezTo>
                    <a:pt x="2769" y="225"/>
                    <a:pt x="2582" y="2"/>
                    <a:pt x="245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5" name="文本框 15"/>
            <p:cNvSpPr txBox="1"/>
            <p:nvPr/>
          </p:nvSpPr>
          <p:spPr>
            <a:xfrm>
              <a:off x="5676901" y="3872004"/>
              <a:ext cx="366127" cy="6838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endParaRPr lang="en-US" altLang="zh-CN" sz="4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组合 25"/>
            <p:cNvGrpSpPr>
              <a:grpSpLocks noChangeAspect="1"/>
            </p:cNvGrpSpPr>
            <p:nvPr/>
          </p:nvGrpSpPr>
          <p:grpSpPr>
            <a:xfrm>
              <a:off x="1705346" y="3811417"/>
              <a:ext cx="731584" cy="446843"/>
              <a:chOff x="4233863" y="3798887"/>
              <a:chExt cx="1089025" cy="665163"/>
            </a:xfrm>
            <a:solidFill>
              <a:schemeClr val="bg1"/>
            </a:solidFill>
          </p:grpSpPr>
          <p:sp>
            <p:nvSpPr>
              <p:cNvPr id="27" name="Freeform 9"/>
              <p:cNvSpPr/>
              <p:nvPr/>
            </p:nvSpPr>
            <p:spPr bwMode="auto">
              <a:xfrm>
                <a:off x="4233863" y="3798887"/>
                <a:ext cx="538163" cy="660401"/>
              </a:xfrm>
              <a:custGeom>
                <a:avLst/>
                <a:gdLst>
                  <a:gd name="T0" fmla="*/ 133 w 142"/>
                  <a:gd name="T1" fmla="*/ 132 h 173"/>
                  <a:gd name="T2" fmla="*/ 142 w 142"/>
                  <a:gd name="T3" fmla="*/ 128 h 173"/>
                  <a:gd name="T4" fmla="*/ 102 w 142"/>
                  <a:gd name="T5" fmla="*/ 115 h 173"/>
                  <a:gd name="T6" fmla="*/ 119 w 142"/>
                  <a:gd name="T7" fmla="*/ 82 h 173"/>
                  <a:gd name="T8" fmla="*/ 119 w 142"/>
                  <a:gd name="T9" fmla="*/ 81 h 173"/>
                  <a:gd name="T10" fmla="*/ 123 w 142"/>
                  <a:gd name="T11" fmla="*/ 81 h 173"/>
                  <a:gd name="T12" fmla="*/ 127 w 142"/>
                  <a:gd name="T13" fmla="*/ 64 h 173"/>
                  <a:gd name="T14" fmla="*/ 124 w 142"/>
                  <a:gd name="T15" fmla="*/ 58 h 173"/>
                  <a:gd name="T16" fmla="*/ 124 w 142"/>
                  <a:gd name="T17" fmla="*/ 58 h 173"/>
                  <a:gd name="T18" fmla="*/ 124 w 142"/>
                  <a:gd name="T19" fmla="*/ 56 h 173"/>
                  <a:gd name="T20" fmla="*/ 123 w 142"/>
                  <a:gd name="T21" fmla="*/ 32 h 173"/>
                  <a:gd name="T22" fmla="*/ 117 w 142"/>
                  <a:gd name="T23" fmla="*/ 15 h 173"/>
                  <a:gd name="T24" fmla="*/ 96 w 142"/>
                  <a:gd name="T25" fmla="*/ 5 h 173"/>
                  <a:gd name="T26" fmla="*/ 72 w 142"/>
                  <a:gd name="T27" fmla="*/ 2 h 173"/>
                  <a:gd name="T28" fmla="*/ 62 w 142"/>
                  <a:gd name="T29" fmla="*/ 13 h 173"/>
                  <a:gd name="T30" fmla="*/ 50 w 142"/>
                  <a:gd name="T31" fmla="*/ 33 h 173"/>
                  <a:gd name="T32" fmla="*/ 49 w 142"/>
                  <a:gd name="T33" fmla="*/ 56 h 173"/>
                  <a:gd name="T34" fmla="*/ 49 w 142"/>
                  <a:gd name="T35" fmla="*/ 58 h 173"/>
                  <a:gd name="T36" fmla="*/ 49 w 142"/>
                  <a:gd name="T37" fmla="*/ 58 h 173"/>
                  <a:gd name="T38" fmla="*/ 45 w 142"/>
                  <a:gd name="T39" fmla="*/ 64 h 173"/>
                  <a:gd name="T40" fmla="*/ 50 w 142"/>
                  <a:gd name="T41" fmla="*/ 81 h 173"/>
                  <a:gd name="T42" fmla="*/ 54 w 142"/>
                  <a:gd name="T43" fmla="*/ 81 h 173"/>
                  <a:gd name="T44" fmla="*/ 54 w 142"/>
                  <a:gd name="T45" fmla="*/ 82 h 173"/>
                  <a:gd name="T46" fmla="*/ 71 w 142"/>
                  <a:gd name="T47" fmla="*/ 115 h 173"/>
                  <a:gd name="T48" fmla="*/ 23 w 142"/>
                  <a:gd name="T49" fmla="*/ 133 h 173"/>
                  <a:gd name="T50" fmla="*/ 0 w 142"/>
                  <a:gd name="T51" fmla="*/ 154 h 173"/>
                  <a:gd name="T52" fmla="*/ 0 w 142"/>
                  <a:gd name="T53" fmla="*/ 173 h 173"/>
                  <a:gd name="T54" fmla="*/ 104 w 142"/>
                  <a:gd name="T55" fmla="*/ 173 h 173"/>
                  <a:gd name="T56" fmla="*/ 104 w 142"/>
                  <a:gd name="T57" fmla="*/ 162 h 173"/>
                  <a:gd name="T58" fmla="*/ 133 w 142"/>
                  <a:gd name="T59" fmla="*/ 13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2" h="173">
                    <a:moveTo>
                      <a:pt x="133" y="132"/>
                    </a:moveTo>
                    <a:cubicBezTo>
                      <a:pt x="136" y="131"/>
                      <a:pt x="139" y="129"/>
                      <a:pt x="142" y="128"/>
                    </a:cubicBezTo>
                    <a:cubicBezTo>
                      <a:pt x="132" y="123"/>
                      <a:pt x="120" y="117"/>
                      <a:pt x="102" y="115"/>
                    </a:cubicBezTo>
                    <a:cubicBezTo>
                      <a:pt x="109" y="109"/>
                      <a:pt x="112" y="98"/>
                      <a:pt x="119" y="82"/>
                    </a:cubicBezTo>
                    <a:cubicBezTo>
                      <a:pt x="119" y="82"/>
                      <a:pt x="119" y="82"/>
                      <a:pt x="119" y="81"/>
                    </a:cubicBezTo>
                    <a:cubicBezTo>
                      <a:pt x="120" y="82"/>
                      <a:pt x="122" y="82"/>
                      <a:pt x="123" y="81"/>
                    </a:cubicBezTo>
                    <a:cubicBezTo>
                      <a:pt x="126" y="79"/>
                      <a:pt x="127" y="69"/>
                      <a:pt x="127" y="64"/>
                    </a:cubicBezTo>
                    <a:cubicBezTo>
                      <a:pt x="128" y="57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7"/>
                      <a:pt x="124" y="57"/>
                      <a:pt x="124" y="56"/>
                    </a:cubicBezTo>
                    <a:cubicBezTo>
                      <a:pt x="124" y="50"/>
                      <a:pt x="125" y="39"/>
                      <a:pt x="123" y="32"/>
                    </a:cubicBezTo>
                    <a:cubicBezTo>
                      <a:pt x="121" y="23"/>
                      <a:pt x="121" y="20"/>
                      <a:pt x="117" y="15"/>
                    </a:cubicBezTo>
                    <a:cubicBezTo>
                      <a:pt x="110" y="8"/>
                      <a:pt x="100" y="5"/>
                      <a:pt x="96" y="5"/>
                    </a:cubicBezTo>
                    <a:cubicBezTo>
                      <a:pt x="93" y="5"/>
                      <a:pt x="80" y="0"/>
                      <a:pt x="72" y="2"/>
                    </a:cubicBezTo>
                    <a:cubicBezTo>
                      <a:pt x="64" y="5"/>
                      <a:pt x="69" y="13"/>
                      <a:pt x="62" y="13"/>
                    </a:cubicBezTo>
                    <a:cubicBezTo>
                      <a:pt x="55" y="13"/>
                      <a:pt x="52" y="23"/>
                      <a:pt x="50" y="33"/>
                    </a:cubicBezTo>
                    <a:cubicBezTo>
                      <a:pt x="48" y="39"/>
                      <a:pt x="49" y="49"/>
                      <a:pt x="49" y="56"/>
                    </a:cubicBezTo>
                    <a:cubicBezTo>
                      <a:pt x="49" y="57"/>
                      <a:pt x="49" y="57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5" y="57"/>
                      <a:pt x="45" y="64"/>
                    </a:cubicBezTo>
                    <a:cubicBezTo>
                      <a:pt x="45" y="69"/>
                      <a:pt x="47" y="79"/>
                      <a:pt x="50" y="81"/>
                    </a:cubicBezTo>
                    <a:cubicBezTo>
                      <a:pt x="51" y="82"/>
                      <a:pt x="53" y="82"/>
                      <a:pt x="54" y="81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61" y="98"/>
                      <a:pt x="64" y="110"/>
                      <a:pt x="71" y="115"/>
                    </a:cubicBezTo>
                    <a:cubicBezTo>
                      <a:pt x="47" y="118"/>
                      <a:pt x="34" y="128"/>
                      <a:pt x="23" y="133"/>
                    </a:cubicBezTo>
                    <a:cubicBezTo>
                      <a:pt x="0" y="143"/>
                      <a:pt x="0" y="154"/>
                      <a:pt x="0" y="154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04" y="162"/>
                      <a:pt x="104" y="162"/>
                      <a:pt x="104" y="162"/>
                    </a:cubicBezTo>
                    <a:cubicBezTo>
                      <a:pt x="104" y="159"/>
                      <a:pt x="106" y="144"/>
                      <a:pt x="1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4665663" y="3825875"/>
                <a:ext cx="657225" cy="638175"/>
              </a:xfrm>
              <a:custGeom>
                <a:avLst/>
                <a:gdLst>
                  <a:gd name="T0" fmla="*/ 150 w 173"/>
                  <a:gd name="T1" fmla="*/ 134 h 167"/>
                  <a:gd name="T2" fmla="*/ 110 w 173"/>
                  <a:gd name="T3" fmla="*/ 124 h 167"/>
                  <a:gd name="T4" fmla="*/ 104 w 173"/>
                  <a:gd name="T5" fmla="*/ 106 h 167"/>
                  <a:gd name="T6" fmla="*/ 108 w 173"/>
                  <a:gd name="T7" fmla="*/ 109 h 167"/>
                  <a:gd name="T8" fmla="*/ 112 w 173"/>
                  <a:gd name="T9" fmla="*/ 108 h 167"/>
                  <a:gd name="T10" fmla="*/ 125 w 173"/>
                  <a:gd name="T11" fmla="*/ 106 h 167"/>
                  <a:gd name="T12" fmla="*/ 127 w 173"/>
                  <a:gd name="T13" fmla="*/ 107 h 167"/>
                  <a:gd name="T14" fmla="*/ 130 w 173"/>
                  <a:gd name="T15" fmla="*/ 108 h 167"/>
                  <a:gd name="T16" fmla="*/ 129 w 173"/>
                  <a:gd name="T17" fmla="*/ 106 h 167"/>
                  <a:gd name="T18" fmla="*/ 125 w 173"/>
                  <a:gd name="T19" fmla="*/ 96 h 167"/>
                  <a:gd name="T20" fmla="*/ 130 w 173"/>
                  <a:gd name="T21" fmla="*/ 93 h 167"/>
                  <a:gd name="T22" fmla="*/ 131 w 173"/>
                  <a:gd name="T23" fmla="*/ 93 h 167"/>
                  <a:gd name="T24" fmla="*/ 133 w 173"/>
                  <a:gd name="T25" fmla="*/ 93 h 167"/>
                  <a:gd name="T26" fmla="*/ 138 w 173"/>
                  <a:gd name="T27" fmla="*/ 92 h 167"/>
                  <a:gd name="T28" fmla="*/ 120 w 173"/>
                  <a:gd name="T29" fmla="*/ 8 h 167"/>
                  <a:gd name="T30" fmla="*/ 100 w 173"/>
                  <a:gd name="T31" fmla="*/ 0 h 167"/>
                  <a:gd name="T32" fmla="*/ 86 w 173"/>
                  <a:gd name="T33" fmla="*/ 5 h 167"/>
                  <a:gd name="T34" fmla="*/ 73 w 173"/>
                  <a:gd name="T35" fmla="*/ 0 h 167"/>
                  <a:gd name="T36" fmla="*/ 52 w 173"/>
                  <a:gd name="T37" fmla="*/ 8 h 167"/>
                  <a:gd name="T38" fmla="*/ 33 w 173"/>
                  <a:gd name="T39" fmla="*/ 91 h 167"/>
                  <a:gd name="T40" fmla="*/ 34 w 173"/>
                  <a:gd name="T41" fmla="*/ 91 h 167"/>
                  <a:gd name="T42" fmla="*/ 38 w 173"/>
                  <a:gd name="T43" fmla="*/ 93 h 167"/>
                  <a:gd name="T44" fmla="*/ 46 w 173"/>
                  <a:gd name="T45" fmla="*/ 96 h 167"/>
                  <a:gd name="T46" fmla="*/ 43 w 173"/>
                  <a:gd name="T47" fmla="*/ 107 h 167"/>
                  <a:gd name="T48" fmla="*/ 43 w 173"/>
                  <a:gd name="T49" fmla="*/ 108 h 167"/>
                  <a:gd name="T50" fmla="*/ 47 w 173"/>
                  <a:gd name="T51" fmla="*/ 107 h 167"/>
                  <a:gd name="T52" fmla="*/ 48 w 173"/>
                  <a:gd name="T53" fmla="*/ 107 h 167"/>
                  <a:gd name="T54" fmla="*/ 56 w 173"/>
                  <a:gd name="T55" fmla="*/ 108 h 167"/>
                  <a:gd name="T56" fmla="*/ 60 w 173"/>
                  <a:gd name="T57" fmla="*/ 109 h 167"/>
                  <a:gd name="T58" fmla="*/ 69 w 173"/>
                  <a:gd name="T59" fmla="*/ 106 h 167"/>
                  <a:gd name="T60" fmla="*/ 62 w 173"/>
                  <a:gd name="T61" fmla="*/ 124 h 167"/>
                  <a:gd name="T62" fmla="*/ 23 w 173"/>
                  <a:gd name="T63" fmla="*/ 134 h 167"/>
                  <a:gd name="T64" fmla="*/ 0 w 173"/>
                  <a:gd name="T65" fmla="*/ 155 h 167"/>
                  <a:gd name="T66" fmla="*/ 0 w 173"/>
                  <a:gd name="T67" fmla="*/ 167 h 167"/>
                  <a:gd name="T68" fmla="*/ 173 w 173"/>
                  <a:gd name="T69" fmla="*/ 167 h 167"/>
                  <a:gd name="T70" fmla="*/ 173 w 173"/>
                  <a:gd name="T71" fmla="*/ 155 h 167"/>
                  <a:gd name="T72" fmla="*/ 150 w 173"/>
                  <a:gd name="T73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3" h="167">
                    <a:moveTo>
                      <a:pt x="150" y="134"/>
                    </a:moveTo>
                    <a:cubicBezTo>
                      <a:pt x="140" y="129"/>
                      <a:pt x="129" y="127"/>
                      <a:pt x="110" y="124"/>
                    </a:cubicBezTo>
                    <a:cubicBezTo>
                      <a:pt x="109" y="122"/>
                      <a:pt x="106" y="114"/>
                      <a:pt x="104" y="106"/>
                    </a:cubicBezTo>
                    <a:cubicBezTo>
                      <a:pt x="104" y="106"/>
                      <a:pt x="107" y="109"/>
                      <a:pt x="108" y="109"/>
                    </a:cubicBezTo>
                    <a:cubicBezTo>
                      <a:pt x="109" y="109"/>
                      <a:pt x="110" y="108"/>
                      <a:pt x="112" y="108"/>
                    </a:cubicBezTo>
                    <a:cubicBezTo>
                      <a:pt x="112" y="108"/>
                      <a:pt x="121" y="106"/>
                      <a:pt x="125" y="106"/>
                    </a:cubicBezTo>
                    <a:cubicBezTo>
                      <a:pt x="126" y="106"/>
                      <a:pt x="127" y="107"/>
                      <a:pt x="127" y="107"/>
                    </a:cubicBezTo>
                    <a:cubicBezTo>
                      <a:pt x="127" y="107"/>
                      <a:pt x="128" y="108"/>
                      <a:pt x="130" y="108"/>
                    </a:cubicBezTo>
                    <a:cubicBezTo>
                      <a:pt x="129" y="107"/>
                      <a:pt x="129" y="106"/>
                      <a:pt x="129" y="106"/>
                    </a:cubicBezTo>
                    <a:cubicBezTo>
                      <a:pt x="125" y="96"/>
                      <a:pt x="125" y="96"/>
                      <a:pt x="125" y="96"/>
                    </a:cubicBezTo>
                    <a:cubicBezTo>
                      <a:pt x="125" y="96"/>
                      <a:pt x="128" y="93"/>
                      <a:pt x="130" y="93"/>
                    </a:cubicBezTo>
                    <a:cubicBezTo>
                      <a:pt x="131" y="93"/>
                      <a:pt x="131" y="93"/>
                      <a:pt x="131" y="93"/>
                    </a:cubicBezTo>
                    <a:cubicBezTo>
                      <a:pt x="132" y="93"/>
                      <a:pt x="132" y="93"/>
                      <a:pt x="133" y="93"/>
                    </a:cubicBezTo>
                    <a:cubicBezTo>
                      <a:pt x="135" y="93"/>
                      <a:pt x="138" y="92"/>
                      <a:pt x="138" y="92"/>
                    </a:cubicBezTo>
                    <a:cubicBezTo>
                      <a:pt x="140" y="70"/>
                      <a:pt x="143" y="25"/>
                      <a:pt x="120" y="8"/>
                    </a:cubicBezTo>
                    <a:cubicBezTo>
                      <a:pt x="112" y="2"/>
                      <a:pt x="106" y="0"/>
                      <a:pt x="100" y="0"/>
                    </a:cubicBezTo>
                    <a:cubicBezTo>
                      <a:pt x="94" y="0"/>
                      <a:pt x="90" y="2"/>
                      <a:pt x="86" y="5"/>
                    </a:cubicBezTo>
                    <a:cubicBezTo>
                      <a:pt x="83" y="2"/>
                      <a:pt x="78" y="0"/>
                      <a:pt x="73" y="0"/>
                    </a:cubicBezTo>
                    <a:cubicBezTo>
                      <a:pt x="67" y="0"/>
                      <a:pt x="60" y="2"/>
                      <a:pt x="52" y="8"/>
                    </a:cubicBezTo>
                    <a:cubicBezTo>
                      <a:pt x="30" y="24"/>
                      <a:pt x="31" y="68"/>
                      <a:pt x="33" y="91"/>
                    </a:cubicBezTo>
                    <a:cubicBezTo>
                      <a:pt x="33" y="91"/>
                      <a:pt x="33" y="91"/>
                      <a:pt x="34" y="91"/>
                    </a:cubicBezTo>
                    <a:cubicBezTo>
                      <a:pt x="35" y="91"/>
                      <a:pt x="36" y="91"/>
                      <a:pt x="38" y="93"/>
                    </a:cubicBezTo>
                    <a:cubicBezTo>
                      <a:pt x="41" y="96"/>
                      <a:pt x="46" y="96"/>
                      <a:pt x="46" y="96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44" y="108"/>
                      <a:pt x="46" y="107"/>
                      <a:pt x="47" y="107"/>
                    </a:cubicBezTo>
                    <a:cubicBezTo>
                      <a:pt x="47" y="107"/>
                      <a:pt x="48" y="107"/>
                      <a:pt x="48" y="107"/>
                    </a:cubicBezTo>
                    <a:cubicBezTo>
                      <a:pt x="52" y="107"/>
                      <a:pt x="56" y="108"/>
                      <a:pt x="56" y="108"/>
                    </a:cubicBezTo>
                    <a:cubicBezTo>
                      <a:pt x="58" y="108"/>
                      <a:pt x="59" y="109"/>
                      <a:pt x="60" y="109"/>
                    </a:cubicBezTo>
                    <a:cubicBezTo>
                      <a:pt x="62" y="109"/>
                      <a:pt x="68" y="106"/>
                      <a:pt x="69" y="106"/>
                    </a:cubicBezTo>
                    <a:cubicBezTo>
                      <a:pt x="68" y="111"/>
                      <a:pt x="65" y="120"/>
                      <a:pt x="62" y="124"/>
                    </a:cubicBezTo>
                    <a:cubicBezTo>
                      <a:pt x="44" y="127"/>
                      <a:pt x="32" y="129"/>
                      <a:pt x="23" y="134"/>
                    </a:cubicBezTo>
                    <a:cubicBezTo>
                      <a:pt x="0" y="144"/>
                      <a:pt x="0" y="155"/>
                      <a:pt x="0" y="155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173" y="167"/>
                      <a:pt x="173" y="167"/>
                      <a:pt x="173" y="167"/>
                    </a:cubicBezTo>
                    <a:cubicBezTo>
                      <a:pt x="173" y="155"/>
                      <a:pt x="173" y="155"/>
                      <a:pt x="173" y="155"/>
                    </a:cubicBezTo>
                    <a:cubicBezTo>
                      <a:pt x="173" y="155"/>
                      <a:pt x="173" y="144"/>
                      <a:pt x="150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755015" y="1628775"/>
            <a:ext cx="4194175" cy="1014095"/>
            <a:chOff x="810271" y="1628675"/>
            <a:chExt cx="5891656" cy="1013888"/>
          </a:xfrm>
        </p:grpSpPr>
        <p:sp>
          <p:nvSpPr>
            <p:cNvPr id="30" name="Freeform 5"/>
            <p:cNvSpPr/>
            <p:nvPr/>
          </p:nvSpPr>
          <p:spPr bwMode="auto">
            <a:xfrm>
              <a:off x="810271" y="1628675"/>
              <a:ext cx="5891656" cy="1013888"/>
            </a:xfrm>
            <a:custGeom>
              <a:avLst/>
              <a:gdLst>
                <a:gd name="T0" fmla="*/ 2292 w 2603"/>
                <a:gd name="T1" fmla="*/ 0 h 448"/>
                <a:gd name="T2" fmla="*/ 659 w 2603"/>
                <a:gd name="T3" fmla="*/ 0 h 448"/>
                <a:gd name="T4" fmla="*/ 642 w 2603"/>
                <a:gd name="T5" fmla="*/ 1 h 448"/>
                <a:gd name="T6" fmla="*/ 71 w 2603"/>
                <a:gd name="T7" fmla="*/ 270 h 448"/>
                <a:gd name="T8" fmla="*/ 0 w 2603"/>
                <a:gd name="T9" fmla="*/ 448 h 448"/>
                <a:gd name="T10" fmla="*/ 647 w 2603"/>
                <a:gd name="T11" fmla="*/ 448 h 448"/>
                <a:gd name="T12" fmla="*/ 659 w 2603"/>
                <a:gd name="T13" fmla="*/ 448 h 448"/>
                <a:gd name="T14" fmla="*/ 2292 w 2603"/>
                <a:gd name="T15" fmla="*/ 448 h 448"/>
                <a:gd name="T16" fmla="*/ 2603 w 2603"/>
                <a:gd name="T17" fmla="*/ 222 h 448"/>
                <a:gd name="T18" fmla="*/ 2292 w 2603"/>
                <a:gd name="T1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3" h="448">
                  <a:moveTo>
                    <a:pt x="2292" y="0"/>
                  </a:moveTo>
                  <a:cubicBezTo>
                    <a:pt x="659" y="0"/>
                    <a:pt x="659" y="0"/>
                    <a:pt x="659" y="0"/>
                  </a:cubicBezTo>
                  <a:cubicBezTo>
                    <a:pt x="654" y="0"/>
                    <a:pt x="648" y="0"/>
                    <a:pt x="642" y="1"/>
                  </a:cubicBezTo>
                  <a:cubicBezTo>
                    <a:pt x="513" y="5"/>
                    <a:pt x="200" y="41"/>
                    <a:pt x="71" y="270"/>
                  </a:cubicBezTo>
                  <a:cubicBezTo>
                    <a:pt x="26" y="349"/>
                    <a:pt x="7" y="404"/>
                    <a:pt x="0" y="448"/>
                  </a:cubicBezTo>
                  <a:cubicBezTo>
                    <a:pt x="647" y="448"/>
                    <a:pt x="647" y="448"/>
                    <a:pt x="647" y="448"/>
                  </a:cubicBezTo>
                  <a:cubicBezTo>
                    <a:pt x="651" y="448"/>
                    <a:pt x="655" y="448"/>
                    <a:pt x="659" y="448"/>
                  </a:cubicBezTo>
                  <a:cubicBezTo>
                    <a:pt x="2292" y="448"/>
                    <a:pt x="2292" y="448"/>
                    <a:pt x="2292" y="448"/>
                  </a:cubicBezTo>
                  <a:cubicBezTo>
                    <a:pt x="2416" y="448"/>
                    <a:pt x="2603" y="222"/>
                    <a:pt x="2603" y="222"/>
                  </a:cubicBezTo>
                  <a:cubicBezTo>
                    <a:pt x="2603" y="222"/>
                    <a:pt x="2416" y="0"/>
                    <a:pt x="2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1" name="文本框 13"/>
            <p:cNvSpPr txBox="1"/>
            <p:nvPr/>
          </p:nvSpPr>
          <p:spPr>
            <a:xfrm>
              <a:off x="5676901" y="1840420"/>
              <a:ext cx="366127" cy="68375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endParaRPr lang="en-US" altLang="zh-CN" sz="4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1854202" y="1893089"/>
              <a:ext cx="433872" cy="446843"/>
              <a:chOff x="10140951" y="3663950"/>
              <a:chExt cx="1062037" cy="1093788"/>
            </a:xfrm>
            <a:solidFill>
              <a:schemeClr val="bg1"/>
            </a:solidFill>
          </p:grpSpPr>
          <p:sp>
            <p:nvSpPr>
              <p:cNvPr id="33" name="Freeform 23"/>
              <p:cNvSpPr/>
              <p:nvPr/>
            </p:nvSpPr>
            <p:spPr bwMode="auto">
              <a:xfrm>
                <a:off x="10148888" y="4467225"/>
                <a:ext cx="1054099" cy="290513"/>
              </a:xfrm>
              <a:custGeom>
                <a:avLst/>
                <a:gdLst>
                  <a:gd name="T0" fmla="*/ 278 w 278"/>
                  <a:gd name="T1" fmla="*/ 1 h 77"/>
                  <a:gd name="T2" fmla="*/ 253 w 278"/>
                  <a:gd name="T3" fmla="*/ 23 h 77"/>
                  <a:gd name="T4" fmla="*/ 253 w 278"/>
                  <a:gd name="T5" fmla="*/ 23 h 77"/>
                  <a:gd name="T6" fmla="*/ 253 w 278"/>
                  <a:gd name="T7" fmla="*/ 23 h 77"/>
                  <a:gd name="T8" fmla="*/ 140 w 278"/>
                  <a:gd name="T9" fmla="*/ 52 h 77"/>
                  <a:gd name="T10" fmla="*/ 38 w 278"/>
                  <a:gd name="T11" fmla="*/ 30 h 77"/>
                  <a:gd name="T12" fmla="*/ 0 w 278"/>
                  <a:gd name="T13" fmla="*/ 0 h 77"/>
                  <a:gd name="T14" fmla="*/ 47 w 278"/>
                  <a:gd name="T15" fmla="*/ 56 h 77"/>
                  <a:gd name="T16" fmla="*/ 140 w 278"/>
                  <a:gd name="T17" fmla="*/ 77 h 77"/>
                  <a:gd name="T18" fmla="*/ 243 w 278"/>
                  <a:gd name="T19" fmla="*/ 50 h 77"/>
                  <a:gd name="T20" fmla="*/ 243 w 278"/>
                  <a:gd name="T21" fmla="*/ 50 h 77"/>
                  <a:gd name="T22" fmla="*/ 278 w 278"/>
                  <a:gd name="T23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7">
                    <a:moveTo>
                      <a:pt x="278" y="1"/>
                    </a:moveTo>
                    <a:cubicBezTo>
                      <a:pt x="271" y="9"/>
                      <a:pt x="263" y="16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2"/>
                      <a:pt x="9" y="11"/>
                      <a:pt x="0" y="0"/>
                    </a:cubicBezTo>
                    <a:cubicBezTo>
                      <a:pt x="2" y="21"/>
                      <a:pt x="18" y="41"/>
                      <a:pt x="47" y="56"/>
                    </a:cubicBezTo>
                    <a:cubicBezTo>
                      <a:pt x="73" y="70"/>
                      <a:pt x="107" y="77"/>
                      <a:pt x="140" y="77"/>
                    </a:cubicBezTo>
                    <a:cubicBezTo>
                      <a:pt x="178" y="77"/>
                      <a:pt x="216" y="67"/>
                      <a:pt x="243" y="50"/>
                    </a:cubicBezTo>
                    <a:cubicBezTo>
                      <a:pt x="243" y="50"/>
                      <a:pt x="243" y="50"/>
                      <a:pt x="243" y="50"/>
                    </a:cubicBezTo>
                    <a:cubicBezTo>
                      <a:pt x="265" y="36"/>
                      <a:pt x="276" y="19"/>
                      <a:pt x="27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10148888" y="4308475"/>
                <a:ext cx="1054099" cy="287338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3 h 76"/>
                  <a:gd name="T4" fmla="*/ 253 w 278"/>
                  <a:gd name="T5" fmla="*/ 23 h 76"/>
                  <a:gd name="T6" fmla="*/ 140 w 278"/>
                  <a:gd name="T7" fmla="*/ 52 h 76"/>
                  <a:gd name="T8" fmla="*/ 38 w 278"/>
                  <a:gd name="T9" fmla="*/ 30 h 76"/>
                  <a:gd name="T10" fmla="*/ 0 w 278"/>
                  <a:gd name="T11" fmla="*/ 0 h 76"/>
                  <a:gd name="T12" fmla="*/ 47 w 278"/>
                  <a:gd name="T13" fmla="*/ 56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6"/>
                    </a:cubicBezTo>
                    <a:cubicBezTo>
                      <a:pt x="73" y="70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10148888" y="4148138"/>
                <a:ext cx="1054099" cy="288925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2 h 76"/>
                  <a:gd name="T4" fmla="*/ 253 w 278"/>
                  <a:gd name="T5" fmla="*/ 22 h 76"/>
                  <a:gd name="T6" fmla="*/ 140 w 278"/>
                  <a:gd name="T7" fmla="*/ 52 h 76"/>
                  <a:gd name="T8" fmla="*/ 38 w 278"/>
                  <a:gd name="T9" fmla="*/ 29 h 76"/>
                  <a:gd name="T10" fmla="*/ 0 w 278"/>
                  <a:gd name="T11" fmla="*/ 0 h 76"/>
                  <a:gd name="T12" fmla="*/ 47 w 278"/>
                  <a:gd name="T13" fmla="*/ 55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2"/>
                      <a:pt x="253" y="22"/>
                      <a:pt x="253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23" y="41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29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5"/>
                    </a:cubicBezTo>
                    <a:cubicBezTo>
                      <a:pt x="73" y="69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6" name="Freeform 26"/>
              <p:cNvSpPr>
                <a:spLocks noEditPoints="1"/>
              </p:cNvSpPr>
              <p:nvPr/>
            </p:nvSpPr>
            <p:spPr bwMode="auto">
              <a:xfrm>
                <a:off x="10140951" y="3663950"/>
                <a:ext cx="1062037" cy="647700"/>
              </a:xfrm>
              <a:custGeom>
                <a:avLst/>
                <a:gdLst>
                  <a:gd name="T0" fmla="*/ 2 w 280"/>
                  <a:gd name="T1" fmla="*/ 78 h 171"/>
                  <a:gd name="T2" fmla="*/ 49 w 280"/>
                  <a:gd name="T3" fmla="*/ 141 h 171"/>
                  <a:gd name="T4" fmla="*/ 245 w 280"/>
                  <a:gd name="T5" fmla="*/ 135 h 171"/>
                  <a:gd name="T6" fmla="*/ 245 w 280"/>
                  <a:gd name="T7" fmla="*/ 135 h 171"/>
                  <a:gd name="T8" fmla="*/ 280 w 280"/>
                  <a:gd name="T9" fmla="*/ 84 h 171"/>
                  <a:gd name="T10" fmla="*/ 280 w 280"/>
                  <a:gd name="T11" fmla="*/ 81 h 171"/>
                  <a:gd name="T12" fmla="*/ 280 w 280"/>
                  <a:gd name="T13" fmla="*/ 77 h 171"/>
                  <a:gd name="T14" fmla="*/ 233 w 280"/>
                  <a:gd name="T15" fmla="*/ 21 h 171"/>
                  <a:gd name="T16" fmla="*/ 140 w 280"/>
                  <a:gd name="T17" fmla="*/ 0 h 171"/>
                  <a:gd name="T18" fmla="*/ 133 w 280"/>
                  <a:gd name="T19" fmla="*/ 1 h 171"/>
                  <a:gd name="T20" fmla="*/ 132 w 280"/>
                  <a:gd name="T21" fmla="*/ 1 h 171"/>
                  <a:gd name="T22" fmla="*/ 119 w 280"/>
                  <a:gd name="T23" fmla="*/ 1 h 171"/>
                  <a:gd name="T24" fmla="*/ 119 w 280"/>
                  <a:gd name="T25" fmla="*/ 1 h 171"/>
                  <a:gd name="T26" fmla="*/ 106 w 280"/>
                  <a:gd name="T27" fmla="*/ 3 h 171"/>
                  <a:gd name="T28" fmla="*/ 106 w 280"/>
                  <a:gd name="T29" fmla="*/ 3 h 171"/>
                  <a:gd name="T30" fmla="*/ 93 w 280"/>
                  <a:gd name="T31" fmla="*/ 5 h 171"/>
                  <a:gd name="T32" fmla="*/ 93 w 280"/>
                  <a:gd name="T33" fmla="*/ 5 h 171"/>
                  <a:gd name="T34" fmla="*/ 37 w 280"/>
                  <a:gd name="T35" fmla="*/ 27 h 171"/>
                  <a:gd name="T36" fmla="*/ 37 w 280"/>
                  <a:gd name="T37" fmla="*/ 27 h 171"/>
                  <a:gd name="T38" fmla="*/ 2 w 280"/>
                  <a:gd name="T39" fmla="*/ 78 h 171"/>
                  <a:gd name="T40" fmla="*/ 230 w 280"/>
                  <a:gd name="T41" fmla="*/ 127 h 171"/>
                  <a:gd name="T42" fmla="*/ 230 w 280"/>
                  <a:gd name="T43" fmla="*/ 127 h 171"/>
                  <a:gd name="T44" fmla="*/ 62 w 280"/>
                  <a:gd name="T45" fmla="*/ 133 h 171"/>
                  <a:gd name="T46" fmla="*/ 52 w 280"/>
                  <a:gd name="T47" fmla="*/ 35 h 171"/>
                  <a:gd name="T48" fmla="*/ 220 w 280"/>
                  <a:gd name="T49" fmla="*/ 30 h 171"/>
                  <a:gd name="T50" fmla="*/ 230 w 280"/>
                  <a:gd name="T51" fmla="*/ 12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0" h="171">
                    <a:moveTo>
                      <a:pt x="2" y="78"/>
                    </a:moveTo>
                    <a:cubicBezTo>
                      <a:pt x="0" y="101"/>
                      <a:pt x="16" y="125"/>
                      <a:pt x="49" y="141"/>
                    </a:cubicBezTo>
                    <a:cubicBezTo>
                      <a:pt x="106" y="171"/>
                      <a:pt x="194" y="168"/>
                      <a:pt x="245" y="135"/>
                    </a:cubicBezTo>
                    <a:cubicBezTo>
                      <a:pt x="245" y="135"/>
                      <a:pt x="245" y="135"/>
                      <a:pt x="245" y="135"/>
                    </a:cubicBezTo>
                    <a:cubicBezTo>
                      <a:pt x="268" y="120"/>
                      <a:pt x="279" y="102"/>
                      <a:pt x="280" y="84"/>
                    </a:cubicBezTo>
                    <a:cubicBezTo>
                      <a:pt x="280" y="83"/>
                      <a:pt x="280" y="82"/>
                      <a:pt x="280" y="81"/>
                    </a:cubicBezTo>
                    <a:cubicBezTo>
                      <a:pt x="280" y="80"/>
                      <a:pt x="280" y="78"/>
                      <a:pt x="280" y="77"/>
                    </a:cubicBezTo>
                    <a:cubicBezTo>
                      <a:pt x="278" y="56"/>
                      <a:pt x="262" y="36"/>
                      <a:pt x="233" y="21"/>
                    </a:cubicBezTo>
                    <a:cubicBezTo>
                      <a:pt x="206" y="7"/>
                      <a:pt x="173" y="0"/>
                      <a:pt x="140" y="0"/>
                    </a:cubicBezTo>
                    <a:cubicBezTo>
                      <a:pt x="138" y="0"/>
                      <a:pt x="135" y="0"/>
                      <a:pt x="133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28" y="1"/>
                      <a:pt x="124" y="1"/>
                      <a:pt x="119" y="1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15" y="2"/>
                      <a:pt x="110" y="2"/>
                      <a:pt x="106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4"/>
                      <a:pt x="97" y="4"/>
                      <a:pt x="93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72" y="10"/>
                      <a:pt x="52" y="1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14" y="42"/>
                      <a:pt x="3" y="60"/>
                      <a:pt x="2" y="78"/>
                    </a:cubicBezTo>
                    <a:close/>
                    <a:moveTo>
                      <a:pt x="230" y="127"/>
                    </a:moveTo>
                    <a:cubicBezTo>
                      <a:pt x="230" y="127"/>
                      <a:pt x="230" y="127"/>
                      <a:pt x="230" y="127"/>
                    </a:cubicBezTo>
                    <a:cubicBezTo>
                      <a:pt x="187" y="156"/>
                      <a:pt x="111" y="158"/>
                      <a:pt x="62" y="133"/>
                    </a:cubicBezTo>
                    <a:cubicBezTo>
                      <a:pt x="13" y="107"/>
                      <a:pt x="8" y="63"/>
                      <a:pt x="52" y="35"/>
                    </a:cubicBezTo>
                    <a:cubicBezTo>
                      <a:pt x="95" y="6"/>
                      <a:pt x="171" y="4"/>
                      <a:pt x="220" y="30"/>
                    </a:cubicBezTo>
                    <a:cubicBezTo>
                      <a:pt x="269" y="55"/>
                      <a:pt x="274" y="99"/>
                      <a:pt x="2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7" name="Freeform 27"/>
              <p:cNvSpPr>
                <a:spLocks noEditPoints="1"/>
              </p:cNvSpPr>
              <p:nvPr/>
            </p:nvSpPr>
            <p:spPr bwMode="auto">
              <a:xfrm>
                <a:off x="10206038" y="3698875"/>
                <a:ext cx="939800" cy="544513"/>
              </a:xfrm>
              <a:custGeom>
                <a:avLst/>
                <a:gdLst>
                  <a:gd name="T0" fmla="*/ 40 w 248"/>
                  <a:gd name="T1" fmla="*/ 29 h 144"/>
                  <a:gd name="T2" fmla="*/ 50 w 248"/>
                  <a:gd name="T3" fmla="*/ 120 h 144"/>
                  <a:gd name="T4" fmla="*/ 208 w 248"/>
                  <a:gd name="T5" fmla="*/ 115 h 144"/>
                  <a:gd name="T6" fmla="*/ 198 w 248"/>
                  <a:gd name="T7" fmla="*/ 24 h 144"/>
                  <a:gd name="T8" fmla="*/ 40 w 248"/>
                  <a:gd name="T9" fmla="*/ 29 h 144"/>
                  <a:gd name="T10" fmla="*/ 81 w 248"/>
                  <a:gd name="T11" fmla="*/ 107 h 144"/>
                  <a:gd name="T12" fmla="*/ 74 w 248"/>
                  <a:gd name="T13" fmla="*/ 111 h 144"/>
                  <a:gd name="T14" fmla="*/ 68 w 248"/>
                  <a:gd name="T15" fmla="*/ 111 h 144"/>
                  <a:gd name="T16" fmla="*/ 67 w 248"/>
                  <a:gd name="T17" fmla="*/ 110 h 144"/>
                  <a:gd name="T18" fmla="*/ 65 w 248"/>
                  <a:gd name="T19" fmla="*/ 109 h 144"/>
                  <a:gd name="T20" fmla="*/ 64 w 248"/>
                  <a:gd name="T21" fmla="*/ 106 h 144"/>
                  <a:gd name="T22" fmla="*/ 71 w 248"/>
                  <a:gd name="T23" fmla="*/ 101 h 144"/>
                  <a:gd name="T24" fmla="*/ 51 w 248"/>
                  <a:gd name="T25" fmla="*/ 82 h 144"/>
                  <a:gd name="T26" fmla="*/ 52 w 248"/>
                  <a:gd name="T27" fmla="*/ 81 h 144"/>
                  <a:gd name="T28" fmla="*/ 69 w 248"/>
                  <a:gd name="T29" fmla="*/ 76 h 144"/>
                  <a:gd name="T30" fmla="*/ 71 w 248"/>
                  <a:gd name="T31" fmla="*/ 76 h 144"/>
                  <a:gd name="T32" fmla="*/ 86 w 248"/>
                  <a:gd name="T33" fmla="*/ 91 h 144"/>
                  <a:gd name="T34" fmla="*/ 114 w 248"/>
                  <a:gd name="T35" fmla="*/ 73 h 144"/>
                  <a:gd name="T36" fmla="*/ 113 w 248"/>
                  <a:gd name="T37" fmla="*/ 41 h 144"/>
                  <a:gd name="T38" fmla="*/ 168 w 248"/>
                  <a:gd name="T39" fmla="*/ 38 h 144"/>
                  <a:gd name="T40" fmla="*/ 175 w 248"/>
                  <a:gd name="T41" fmla="*/ 33 h 144"/>
                  <a:gd name="T42" fmla="*/ 182 w 248"/>
                  <a:gd name="T43" fmla="*/ 33 h 144"/>
                  <a:gd name="T44" fmla="*/ 185 w 248"/>
                  <a:gd name="T45" fmla="*/ 35 h 144"/>
                  <a:gd name="T46" fmla="*/ 185 w 248"/>
                  <a:gd name="T47" fmla="*/ 38 h 144"/>
                  <a:gd name="T48" fmla="*/ 178 w 248"/>
                  <a:gd name="T49" fmla="*/ 43 h 144"/>
                  <a:gd name="T50" fmla="*/ 195 w 248"/>
                  <a:gd name="T51" fmla="*/ 61 h 144"/>
                  <a:gd name="T52" fmla="*/ 193 w 248"/>
                  <a:gd name="T53" fmla="*/ 62 h 144"/>
                  <a:gd name="T54" fmla="*/ 179 w 248"/>
                  <a:gd name="T55" fmla="*/ 66 h 144"/>
                  <a:gd name="T56" fmla="*/ 176 w 248"/>
                  <a:gd name="T57" fmla="*/ 66 h 144"/>
                  <a:gd name="T58" fmla="*/ 163 w 248"/>
                  <a:gd name="T59" fmla="*/ 53 h 144"/>
                  <a:gd name="T60" fmla="*/ 137 w 248"/>
                  <a:gd name="T61" fmla="*/ 70 h 144"/>
                  <a:gd name="T62" fmla="*/ 137 w 248"/>
                  <a:gd name="T63" fmla="*/ 103 h 144"/>
                  <a:gd name="T64" fmla="*/ 81 w 248"/>
                  <a:gd name="T65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8" h="144">
                    <a:moveTo>
                      <a:pt x="40" y="29"/>
                    </a:moveTo>
                    <a:cubicBezTo>
                      <a:pt x="0" y="56"/>
                      <a:pt x="4" y="96"/>
                      <a:pt x="50" y="120"/>
                    </a:cubicBezTo>
                    <a:cubicBezTo>
                      <a:pt x="96" y="144"/>
                      <a:pt x="167" y="142"/>
                      <a:pt x="208" y="115"/>
                    </a:cubicBezTo>
                    <a:cubicBezTo>
                      <a:pt x="248" y="89"/>
                      <a:pt x="244" y="48"/>
                      <a:pt x="198" y="24"/>
                    </a:cubicBezTo>
                    <a:cubicBezTo>
                      <a:pt x="152" y="0"/>
                      <a:pt x="81" y="2"/>
                      <a:pt x="40" y="29"/>
                    </a:cubicBezTo>
                    <a:close/>
                    <a:moveTo>
                      <a:pt x="81" y="107"/>
                    </a:moveTo>
                    <a:cubicBezTo>
                      <a:pt x="74" y="111"/>
                      <a:pt x="74" y="111"/>
                      <a:pt x="74" y="111"/>
                    </a:cubicBezTo>
                    <a:cubicBezTo>
                      <a:pt x="72" y="112"/>
                      <a:pt x="71" y="112"/>
                      <a:pt x="68" y="111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2" y="108"/>
                      <a:pt x="62" y="107"/>
                      <a:pt x="64" y="106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65" y="99"/>
                      <a:pt x="46" y="85"/>
                      <a:pt x="51" y="82"/>
                    </a:cubicBezTo>
                    <a:cubicBezTo>
                      <a:pt x="51" y="82"/>
                      <a:pt x="51" y="82"/>
                      <a:pt x="52" y="81"/>
                    </a:cubicBezTo>
                    <a:cubicBezTo>
                      <a:pt x="69" y="76"/>
                      <a:pt x="69" y="76"/>
                      <a:pt x="69" y="76"/>
                    </a:cubicBezTo>
                    <a:cubicBezTo>
                      <a:pt x="69" y="76"/>
                      <a:pt x="71" y="76"/>
                      <a:pt x="71" y="76"/>
                    </a:cubicBezTo>
                    <a:cubicBezTo>
                      <a:pt x="72" y="77"/>
                      <a:pt x="77" y="86"/>
                      <a:pt x="86" y="91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08" y="66"/>
                      <a:pt x="95" y="53"/>
                      <a:pt x="113" y="41"/>
                    </a:cubicBezTo>
                    <a:cubicBezTo>
                      <a:pt x="134" y="27"/>
                      <a:pt x="161" y="34"/>
                      <a:pt x="168" y="38"/>
                    </a:cubicBezTo>
                    <a:cubicBezTo>
                      <a:pt x="175" y="33"/>
                      <a:pt x="175" y="33"/>
                      <a:pt x="175" y="33"/>
                    </a:cubicBezTo>
                    <a:cubicBezTo>
                      <a:pt x="178" y="32"/>
                      <a:pt x="179" y="32"/>
                      <a:pt x="182" y="33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8" y="36"/>
                      <a:pt x="188" y="37"/>
                      <a:pt x="185" y="38"/>
                    </a:cubicBezTo>
                    <a:cubicBezTo>
                      <a:pt x="178" y="43"/>
                      <a:pt x="178" y="43"/>
                      <a:pt x="178" y="43"/>
                    </a:cubicBezTo>
                    <a:cubicBezTo>
                      <a:pt x="183" y="45"/>
                      <a:pt x="200" y="58"/>
                      <a:pt x="195" y="61"/>
                    </a:cubicBezTo>
                    <a:cubicBezTo>
                      <a:pt x="195" y="62"/>
                      <a:pt x="194" y="62"/>
                      <a:pt x="193" y="62"/>
                    </a:cubicBezTo>
                    <a:cubicBezTo>
                      <a:pt x="179" y="66"/>
                      <a:pt x="179" y="66"/>
                      <a:pt x="179" y="66"/>
                    </a:cubicBezTo>
                    <a:cubicBezTo>
                      <a:pt x="178" y="66"/>
                      <a:pt x="177" y="66"/>
                      <a:pt x="176" y="66"/>
                    </a:cubicBezTo>
                    <a:cubicBezTo>
                      <a:pt x="175" y="65"/>
                      <a:pt x="170" y="56"/>
                      <a:pt x="163" y="53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43" y="78"/>
                      <a:pt x="155" y="91"/>
                      <a:pt x="137" y="103"/>
                    </a:cubicBezTo>
                    <a:cubicBezTo>
                      <a:pt x="117" y="116"/>
                      <a:pt x="93" y="111"/>
                      <a:pt x="81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8" name="Freeform 28"/>
              <p:cNvSpPr/>
              <p:nvPr/>
            </p:nvSpPr>
            <p:spPr bwMode="auto">
              <a:xfrm>
                <a:off x="10564813" y="4000500"/>
                <a:ext cx="117475" cy="73025"/>
              </a:xfrm>
              <a:custGeom>
                <a:avLst/>
                <a:gdLst>
                  <a:gd name="T0" fmla="*/ 22 w 31"/>
                  <a:gd name="T1" fmla="*/ 14 h 19"/>
                  <a:gd name="T2" fmla="*/ 24 w 31"/>
                  <a:gd name="T3" fmla="*/ 0 h 19"/>
                  <a:gd name="T4" fmla="*/ 0 w 31"/>
                  <a:gd name="T5" fmla="*/ 16 h 19"/>
                  <a:gd name="T6" fmla="*/ 22 w 31"/>
                  <a:gd name="T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9">
                    <a:moveTo>
                      <a:pt x="22" y="14"/>
                    </a:moveTo>
                    <a:cubicBezTo>
                      <a:pt x="31" y="9"/>
                      <a:pt x="26" y="3"/>
                      <a:pt x="24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6" y="18"/>
                      <a:pt x="15" y="19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10679113" y="3863975"/>
                <a:ext cx="114300" cy="73025"/>
              </a:xfrm>
              <a:custGeom>
                <a:avLst/>
                <a:gdLst>
                  <a:gd name="T0" fmla="*/ 7 w 30"/>
                  <a:gd name="T1" fmla="*/ 19 h 19"/>
                  <a:gd name="T2" fmla="*/ 30 w 30"/>
                  <a:gd name="T3" fmla="*/ 4 h 19"/>
                  <a:gd name="T4" fmla="*/ 8 w 30"/>
                  <a:gd name="T5" fmla="*/ 6 h 19"/>
                  <a:gd name="T6" fmla="*/ 7 w 30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19">
                    <a:moveTo>
                      <a:pt x="7" y="19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6" y="3"/>
                      <a:pt x="16" y="0"/>
                      <a:pt x="8" y="6"/>
                    </a:cubicBezTo>
                    <a:cubicBezTo>
                      <a:pt x="0" y="11"/>
                      <a:pt x="4" y="16"/>
                      <a:pt x="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</p:grpSp>
      </p:grpSp>
      <p:sp>
        <p:nvSpPr>
          <p:cNvPr id="42" name="Content Placeholder 2"/>
          <p:cNvSpPr txBox="1"/>
          <p:nvPr/>
        </p:nvSpPr>
        <p:spPr>
          <a:xfrm>
            <a:off x="4900295" y="401320"/>
            <a:ext cx="7367270" cy="874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  <a:p>
            <a:pPr marL="88900" indent="-88900">
              <a:lnSpc>
                <a:spcPct val="120000"/>
              </a:lnSpc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1</a:t>
            </a:r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  <a:hlinkClick r:id="rId3"/>
              </a:rPr>
              <a:t>http://bleex.me.berkeley.edu</a:t>
            </a:r>
            <a:r>
              <a:rPr lang="en-US" altLang="zh-CN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  <a:hlinkClick r:id="rId3"/>
              </a:rPr>
              <a:t>/</a:t>
            </a:r>
            <a:endParaRPr lang="en-US" altLang="zh-CN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  <a:p>
            <a:pPr marL="88900" indent="-88900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2</a:t>
            </a:r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  <a:hlinkClick r:id="rId4"/>
              </a:rPr>
              <a:t>https://www.kofuf.com</a:t>
            </a:r>
            <a:r>
              <a:rPr lang="en-US" altLang="zh-CN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  <a:hlinkClick r:id="rId4"/>
              </a:rPr>
              <a:t>/</a:t>
            </a:r>
            <a:endParaRPr lang="en-US" altLang="zh-CN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  <a:p>
            <a:pPr marL="88900" indent="-88900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3</a:t>
            </a:r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  <a:hlinkClick r:id="rId5"/>
              </a:rPr>
              <a:t>http://</a:t>
            </a:r>
            <a:r>
              <a:rPr lang="en-US" altLang="zh-CN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  <a:hlinkClick r:id="rId5"/>
              </a:rPr>
              <a:t>36kr.com/p/5069723.html</a:t>
            </a:r>
            <a:endParaRPr lang="en-US" altLang="zh-CN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  <a:p>
            <a:pPr marL="88900" indent="-88900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4</a:t>
            </a:r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  <a:hlinkClick r:id="rId6"/>
              </a:rPr>
              <a:t>http://</a:t>
            </a:r>
            <a:r>
              <a:rPr lang="en-US" altLang="zh-CN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  <a:hlinkClick r:id="rId6"/>
              </a:rPr>
              <a:t>www.iyiou.com/p/57390</a:t>
            </a:r>
            <a:endParaRPr lang="en-US" altLang="zh-CN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  <a:p>
            <a:pPr marL="88900" indent="-88900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5</a:t>
            </a:r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  <a:hlinkClick r:id="rId7"/>
              </a:rPr>
              <a:t>http://www.ottobock.com/en</a:t>
            </a:r>
            <a:r>
              <a:rPr lang="en-US" altLang="zh-CN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  <a:hlinkClick r:id="rId7"/>
              </a:rPr>
              <a:t>/</a:t>
            </a:r>
            <a:endParaRPr lang="en-US" altLang="zh-CN" sz="16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  <a:p>
            <a:pPr marL="88900" indent="-88900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6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]https://techcrunch.com/2010/09/27/sarcos-xos2-the-real-life-iron-man/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7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]http://www.army-technology.com/projects/raytheon-xos-2-exoskeleton-us/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8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]https://zh.wikipedia.org/wiki/Rewalkwiki百科，rewalk词条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9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]https://www.youtube.com/watch?v=tYgHdxmCcAI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[1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0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]https://www.techbang.com/posts/13963-powered-jacket-mk3Powered Jacket MK3,佐川電子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" y="4763"/>
            <a:ext cx="12171360" cy="6853237"/>
          </a:xfrm>
          <a:prstGeom prst="rect">
            <a:avLst/>
          </a:prstGeom>
        </p:spPr>
      </p:pic>
      <p:sp>
        <p:nvSpPr>
          <p:cNvPr id="27" name="任意多边形 26"/>
          <p:cNvSpPr/>
          <p:nvPr/>
        </p:nvSpPr>
        <p:spPr>
          <a:xfrm>
            <a:off x="95249" y="0"/>
            <a:ext cx="7886701" cy="6858000"/>
          </a:xfrm>
          <a:custGeom>
            <a:avLst/>
            <a:gdLst>
              <a:gd name="connsiteX0" fmla="*/ 0 w 5984391"/>
              <a:gd name="connsiteY0" fmla="*/ 0 h 6858000"/>
              <a:gd name="connsiteX1" fmla="*/ 5984391 w 5984391"/>
              <a:gd name="connsiteY1" fmla="*/ 0 h 6858000"/>
              <a:gd name="connsiteX2" fmla="*/ 4437977 w 5984391"/>
              <a:gd name="connsiteY2" fmla="*/ 6858000 h 6858000"/>
              <a:gd name="connsiteX3" fmla="*/ 0 w 59843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4391" h="6858000">
                <a:moveTo>
                  <a:pt x="0" y="0"/>
                </a:moveTo>
                <a:lnTo>
                  <a:pt x="5984391" y="0"/>
                </a:lnTo>
                <a:lnTo>
                  <a:pt x="44379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0" y="0"/>
            <a:ext cx="7886701" cy="6858000"/>
          </a:xfrm>
          <a:custGeom>
            <a:avLst/>
            <a:gdLst>
              <a:gd name="connsiteX0" fmla="*/ 0 w 5984391"/>
              <a:gd name="connsiteY0" fmla="*/ 0 h 6858000"/>
              <a:gd name="connsiteX1" fmla="*/ 5984391 w 5984391"/>
              <a:gd name="connsiteY1" fmla="*/ 0 h 6858000"/>
              <a:gd name="connsiteX2" fmla="*/ 4437977 w 5984391"/>
              <a:gd name="connsiteY2" fmla="*/ 6858000 h 6858000"/>
              <a:gd name="connsiteX3" fmla="*/ 0 w 59843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4391" h="6858000">
                <a:moveTo>
                  <a:pt x="0" y="0"/>
                </a:moveTo>
                <a:lnTo>
                  <a:pt x="5984391" y="0"/>
                </a:lnTo>
                <a:lnTo>
                  <a:pt x="44379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42900" y="2075426"/>
            <a:ext cx="632737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</a:rPr>
              <a:t>THANKS</a:t>
            </a:r>
            <a:endParaRPr lang="zh-CN" altLang="en-US" sz="11500" b="1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1634" y="3655879"/>
            <a:ext cx="5969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kern="2500" spc="600" dirty="0">
                <a:solidFill>
                  <a:schemeClr val="bg1"/>
                </a:solidFill>
              </a:rPr>
              <a:t>感   谢   您   的   聆   听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1600" y="1638300"/>
            <a:ext cx="4629150" cy="3703320"/>
          </a:xfrm>
          <a:prstGeom prst="rect">
            <a:avLst/>
          </a:prstGeom>
        </p:spPr>
      </p:pic>
      <p:sp>
        <p:nvSpPr>
          <p:cNvPr id="4" name="五边形 3"/>
          <p:cNvSpPr/>
          <p:nvPr/>
        </p:nvSpPr>
        <p:spPr>
          <a:xfrm>
            <a:off x="1352550" y="1790700"/>
            <a:ext cx="1428750" cy="628650"/>
          </a:xfrm>
          <a:prstGeom prst="homePlat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摘要</a:t>
            </a:r>
          </a:p>
        </p:txBody>
      </p:sp>
      <p:sp>
        <p:nvSpPr>
          <p:cNvPr id="6" name="矩形 5"/>
          <p:cNvSpPr/>
          <p:nvPr/>
        </p:nvSpPr>
        <p:spPr>
          <a:xfrm>
            <a:off x="6096000" y="1638300"/>
            <a:ext cx="6096000" cy="370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15075" y="1809750"/>
            <a:ext cx="56578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第六周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√   </a:t>
            </a: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产业调研大纲修订</a:t>
            </a:r>
            <a:endParaRPr lang="en-US" altLang="zh-CN" sz="24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√   </a:t>
            </a: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商业决策分析</a:t>
            </a:r>
            <a:endParaRPr lang="en-US" altLang="zh-CN" sz="24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√   </a:t>
            </a: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技术调研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√   </a:t>
            </a: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目标、愿景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638300"/>
            <a:ext cx="1276350" cy="370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28777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 smtClean="0">
                <a:solidFill>
                  <a:schemeClr val="accent1"/>
                </a:solidFill>
              </a:rPr>
              <a:t>机械外骨骼</a:t>
            </a:r>
            <a:endParaRPr lang="zh-CN" altLang="en-US" sz="4000" b="1" spc="2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19883" y="1228464"/>
            <a:ext cx="5531841" cy="5034091"/>
            <a:chOff x="983192" y="1795993"/>
            <a:chExt cx="4551892" cy="4142317"/>
          </a:xfrm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992718" y="2426759"/>
              <a:ext cx="2012949" cy="2012951"/>
            </a:xfrm>
            <a:custGeom>
              <a:avLst/>
              <a:gdLst>
                <a:gd name="T0" fmla="*/ 448 w 489"/>
                <a:gd name="T1" fmla="*/ 202 h 489"/>
                <a:gd name="T2" fmla="*/ 442 w 489"/>
                <a:gd name="T3" fmla="*/ 180 h 489"/>
                <a:gd name="T4" fmla="*/ 471 w 489"/>
                <a:gd name="T5" fmla="*/ 147 h 489"/>
                <a:gd name="T6" fmla="*/ 442 w 489"/>
                <a:gd name="T7" fmla="*/ 97 h 489"/>
                <a:gd name="T8" fmla="*/ 399 w 489"/>
                <a:gd name="T9" fmla="*/ 106 h 489"/>
                <a:gd name="T10" fmla="*/ 383 w 489"/>
                <a:gd name="T11" fmla="*/ 90 h 489"/>
                <a:gd name="T12" fmla="*/ 392 w 489"/>
                <a:gd name="T13" fmla="*/ 47 h 489"/>
                <a:gd name="T14" fmla="*/ 341 w 489"/>
                <a:gd name="T15" fmla="*/ 18 h 489"/>
                <a:gd name="T16" fmla="*/ 309 w 489"/>
                <a:gd name="T17" fmla="*/ 47 h 489"/>
                <a:gd name="T18" fmla="*/ 287 w 489"/>
                <a:gd name="T19" fmla="*/ 41 h 489"/>
                <a:gd name="T20" fmla="*/ 273 w 489"/>
                <a:gd name="T21" fmla="*/ 0 h 489"/>
                <a:gd name="T22" fmla="*/ 244 w 489"/>
                <a:gd name="T23" fmla="*/ 0 h 489"/>
                <a:gd name="T24" fmla="*/ 215 w 489"/>
                <a:gd name="T25" fmla="*/ 0 h 489"/>
                <a:gd name="T26" fmla="*/ 202 w 489"/>
                <a:gd name="T27" fmla="*/ 41 h 489"/>
                <a:gd name="T28" fmla="*/ 180 w 489"/>
                <a:gd name="T29" fmla="*/ 47 h 489"/>
                <a:gd name="T30" fmla="*/ 147 w 489"/>
                <a:gd name="T31" fmla="*/ 18 h 489"/>
                <a:gd name="T32" fmla="*/ 97 w 489"/>
                <a:gd name="T33" fmla="*/ 47 h 489"/>
                <a:gd name="T34" fmla="*/ 106 w 489"/>
                <a:gd name="T35" fmla="*/ 90 h 489"/>
                <a:gd name="T36" fmla="*/ 90 w 489"/>
                <a:gd name="T37" fmla="*/ 106 h 489"/>
                <a:gd name="T38" fmla="*/ 47 w 489"/>
                <a:gd name="T39" fmla="*/ 97 h 489"/>
                <a:gd name="T40" fmla="*/ 18 w 489"/>
                <a:gd name="T41" fmla="*/ 147 h 489"/>
                <a:gd name="T42" fmla="*/ 47 w 489"/>
                <a:gd name="T43" fmla="*/ 180 h 489"/>
                <a:gd name="T44" fmla="*/ 41 w 489"/>
                <a:gd name="T45" fmla="*/ 202 h 489"/>
                <a:gd name="T46" fmla="*/ 0 w 489"/>
                <a:gd name="T47" fmla="*/ 215 h 489"/>
                <a:gd name="T48" fmla="*/ 0 w 489"/>
                <a:gd name="T49" fmla="*/ 244 h 489"/>
                <a:gd name="T50" fmla="*/ 0 w 489"/>
                <a:gd name="T51" fmla="*/ 274 h 489"/>
                <a:gd name="T52" fmla="*/ 41 w 489"/>
                <a:gd name="T53" fmla="*/ 287 h 489"/>
                <a:gd name="T54" fmla="*/ 47 w 489"/>
                <a:gd name="T55" fmla="*/ 309 h 489"/>
                <a:gd name="T56" fmla="*/ 18 w 489"/>
                <a:gd name="T57" fmla="*/ 342 h 489"/>
                <a:gd name="T58" fmla="*/ 47 w 489"/>
                <a:gd name="T59" fmla="*/ 392 h 489"/>
                <a:gd name="T60" fmla="*/ 90 w 489"/>
                <a:gd name="T61" fmla="*/ 383 h 489"/>
                <a:gd name="T62" fmla="*/ 106 w 489"/>
                <a:gd name="T63" fmla="*/ 399 h 489"/>
                <a:gd name="T64" fmla="*/ 97 w 489"/>
                <a:gd name="T65" fmla="*/ 442 h 489"/>
                <a:gd name="T66" fmla="*/ 147 w 489"/>
                <a:gd name="T67" fmla="*/ 471 h 489"/>
                <a:gd name="T68" fmla="*/ 180 w 489"/>
                <a:gd name="T69" fmla="*/ 442 h 489"/>
                <a:gd name="T70" fmla="*/ 202 w 489"/>
                <a:gd name="T71" fmla="*/ 448 h 489"/>
                <a:gd name="T72" fmla="*/ 215 w 489"/>
                <a:gd name="T73" fmla="*/ 489 h 489"/>
                <a:gd name="T74" fmla="*/ 244 w 489"/>
                <a:gd name="T75" fmla="*/ 489 h 489"/>
                <a:gd name="T76" fmla="*/ 273 w 489"/>
                <a:gd name="T77" fmla="*/ 489 h 489"/>
                <a:gd name="T78" fmla="*/ 287 w 489"/>
                <a:gd name="T79" fmla="*/ 448 h 489"/>
                <a:gd name="T80" fmla="*/ 309 w 489"/>
                <a:gd name="T81" fmla="*/ 442 h 489"/>
                <a:gd name="T82" fmla="*/ 341 w 489"/>
                <a:gd name="T83" fmla="*/ 471 h 489"/>
                <a:gd name="T84" fmla="*/ 392 w 489"/>
                <a:gd name="T85" fmla="*/ 442 h 489"/>
                <a:gd name="T86" fmla="*/ 383 w 489"/>
                <a:gd name="T87" fmla="*/ 399 h 489"/>
                <a:gd name="T88" fmla="*/ 399 w 489"/>
                <a:gd name="T89" fmla="*/ 383 h 489"/>
                <a:gd name="T90" fmla="*/ 442 w 489"/>
                <a:gd name="T91" fmla="*/ 392 h 489"/>
                <a:gd name="T92" fmla="*/ 471 w 489"/>
                <a:gd name="T93" fmla="*/ 342 h 489"/>
                <a:gd name="T94" fmla="*/ 442 w 489"/>
                <a:gd name="T95" fmla="*/ 309 h 489"/>
                <a:gd name="T96" fmla="*/ 448 w 489"/>
                <a:gd name="T97" fmla="*/ 287 h 489"/>
                <a:gd name="T98" fmla="*/ 489 w 489"/>
                <a:gd name="T99" fmla="*/ 274 h 489"/>
                <a:gd name="T100" fmla="*/ 489 w 489"/>
                <a:gd name="T101" fmla="*/ 244 h 489"/>
                <a:gd name="T102" fmla="*/ 489 w 489"/>
                <a:gd name="T103" fmla="*/ 215 h 489"/>
                <a:gd name="T104" fmla="*/ 448 w 489"/>
                <a:gd name="T105" fmla="*/ 202 h 489"/>
                <a:gd name="T106" fmla="*/ 244 w 489"/>
                <a:gd name="T107" fmla="*/ 412 h 489"/>
                <a:gd name="T108" fmla="*/ 77 w 489"/>
                <a:gd name="T109" fmla="*/ 244 h 489"/>
                <a:gd name="T110" fmla="*/ 244 w 489"/>
                <a:gd name="T111" fmla="*/ 77 h 489"/>
                <a:gd name="T112" fmla="*/ 412 w 489"/>
                <a:gd name="T113" fmla="*/ 244 h 489"/>
                <a:gd name="T114" fmla="*/ 244 w 489"/>
                <a:gd name="T115" fmla="*/ 412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9" h="489">
                  <a:moveTo>
                    <a:pt x="448" y="202"/>
                  </a:moveTo>
                  <a:cubicBezTo>
                    <a:pt x="446" y="194"/>
                    <a:pt x="444" y="187"/>
                    <a:pt x="442" y="180"/>
                  </a:cubicBezTo>
                  <a:cubicBezTo>
                    <a:pt x="471" y="147"/>
                    <a:pt x="471" y="147"/>
                    <a:pt x="471" y="147"/>
                  </a:cubicBezTo>
                  <a:cubicBezTo>
                    <a:pt x="442" y="97"/>
                    <a:pt x="442" y="97"/>
                    <a:pt x="442" y="97"/>
                  </a:cubicBezTo>
                  <a:cubicBezTo>
                    <a:pt x="399" y="106"/>
                    <a:pt x="399" y="106"/>
                    <a:pt x="399" y="106"/>
                  </a:cubicBezTo>
                  <a:cubicBezTo>
                    <a:pt x="394" y="100"/>
                    <a:pt x="389" y="95"/>
                    <a:pt x="383" y="90"/>
                  </a:cubicBezTo>
                  <a:cubicBezTo>
                    <a:pt x="392" y="47"/>
                    <a:pt x="392" y="47"/>
                    <a:pt x="392" y="47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09" y="47"/>
                    <a:pt x="309" y="47"/>
                    <a:pt x="309" y="47"/>
                  </a:cubicBezTo>
                  <a:cubicBezTo>
                    <a:pt x="302" y="45"/>
                    <a:pt x="295" y="43"/>
                    <a:pt x="287" y="41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194" y="43"/>
                    <a:pt x="187" y="45"/>
                    <a:pt x="180" y="4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106" y="90"/>
                    <a:pt x="106" y="90"/>
                    <a:pt x="106" y="90"/>
                  </a:cubicBezTo>
                  <a:cubicBezTo>
                    <a:pt x="100" y="95"/>
                    <a:pt x="95" y="100"/>
                    <a:pt x="90" y="106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47" y="180"/>
                    <a:pt x="47" y="180"/>
                    <a:pt x="47" y="180"/>
                  </a:cubicBezTo>
                  <a:cubicBezTo>
                    <a:pt x="44" y="187"/>
                    <a:pt x="42" y="194"/>
                    <a:pt x="41" y="202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41" y="287"/>
                    <a:pt x="41" y="287"/>
                    <a:pt x="41" y="287"/>
                  </a:cubicBezTo>
                  <a:cubicBezTo>
                    <a:pt x="42" y="295"/>
                    <a:pt x="44" y="302"/>
                    <a:pt x="47" y="309"/>
                  </a:cubicBezTo>
                  <a:cubicBezTo>
                    <a:pt x="18" y="342"/>
                    <a:pt x="18" y="342"/>
                    <a:pt x="18" y="342"/>
                  </a:cubicBezTo>
                  <a:cubicBezTo>
                    <a:pt x="47" y="392"/>
                    <a:pt x="47" y="392"/>
                    <a:pt x="47" y="392"/>
                  </a:cubicBezTo>
                  <a:cubicBezTo>
                    <a:pt x="90" y="383"/>
                    <a:pt x="90" y="383"/>
                    <a:pt x="90" y="383"/>
                  </a:cubicBezTo>
                  <a:cubicBezTo>
                    <a:pt x="95" y="389"/>
                    <a:pt x="100" y="394"/>
                    <a:pt x="106" y="399"/>
                  </a:cubicBezTo>
                  <a:cubicBezTo>
                    <a:pt x="97" y="442"/>
                    <a:pt x="97" y="442"/>
                    <a:pt x="97" y="442"/>
                  </a:cubicBezTo>
                  <a:cubicBezTo>
                    <a:pt x="147" y="471"/>
                    <a:pt x="147" y="471"/>
                    <a:pt x="147" y="471"/>
                  </a:cubicBezTo>
                  <a:cubicBezTo>
                    <a:pt x="180" y="442"/>
                    <a:pt x="180" y="442"/>
                    <a:pt x="180" y="442"/>
                  </a:cubicBezTo>
                  <a:cubicBezTo>
                    <a:pt x="187" y="444"/>
                    <a:pt x="194" y="446"/>
                    <a:pt x="202" y="448"/>
                  </a:cubicBezTo>
                  <a:cubicBezTo>
                    <a:pt x="215" y="489"/>
                    <a:pt x="215" y="489"/>
                    <a:pt x="215" y="489"/>
                  </a:cubicBezTo>
                  <a:cubicBezTo>
                    <a:pt x="244" y="489"/>
                    <a:pt x="244" y="489"/>
                    <a:pt x="244" y="489"/>
                  </a:cubicBezTo>
                  <a:cubicBezTo>
                    <a:pt x="273" y="489"/>
                    <a:pt x="273" y="489"/>
                    <a:pt x="273" y="489"/>
                  </a:cubicBezTo>
                  <a:cubicBezTo>
                    <a:pt x="287" y="448"/>
                    <a:pt x="287" y="448"/>
                    <a:pt x="287" y="448"/>
                  </a:cubicBezTo>
                  <a:cubicBezTo>
                    <a:pt x="295" y="446"/>
                    <a:pt x="302" y="444"/>
                    <a:pt x="309" y="442"/>
                  </a:cubicBezTo>
                  <a:cubicBezTo>
                    <a:pt x="341" y="471"/>
                    <a:pt x="341" y="471"/>
                    <a:pt x="341" y="471"/>
                  </a:cubicBezTo>
                  <a:cubicBezTo>
                    <a:pt x="392" y="442"/>
                    <a:pt x="392" y="442"/>
                    <a:pt x="392" y="442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9" y="394"/>
                    <a:pt x="394" y="389"/>
                    <a:pt x="399" y="383"/>
                  </a:cubicBezTo>
                  <a:cubicBezTo>
                    <a:pt x="442" y="392"/>
                    <a:pt x="442" y="392"/>
                    <a:pt x="442" y="392"/>
                  </a:cubicBezTo>
                  <a:cubicBezTo>
                    <a:pt x="471" y="342"/>
                    <a:pt x="471" y="342"/>
                    <a:pt x="471" y="342"/>
                  </a:cubicBezTo>
                  <a:cubicBezTo>
                    <a:pt x="442" y="309"/>
                    <a:pt x="442" y="309"/>
                    <a:pt x="442" y="309"/>
                  </a:cubicBezTo>
                  <a:cubicBezTo>
                    <a:pt x="444" y="302"/>
                    <a:pt x="446" y="295"/>
                    <a:pt x="448" y="287"/>
                  </a:cubicBezTo>
                  <a:cubicBezTo>
                    <a:pt x="489" y="274"/>
                    <a:pt x="489" y="274"/>
                    <a:pt x="489" y="274"/>
                  </a:cubicBezTo>
                  <a:cubicBezTo>
                    <a:pt x="489" y="244"/>
                    <a:pt x="489" y="244"/>
                    <a:pt x="489" y="244"/>
                  </a:cubicBezTo>
                  <a:cubicBezTo>
                    <a:pt x="489" y="215"/>
                    <a:pt x="489" y="215"/>
                    <a:pt x="489" y="215"/>
                  </a:cubicBezTo>
                  <a:lnTo>
                    <a:pt x="448" y="202"/>
                  </a:lnTo>
                  <a:close/>
                  <a:moveTo>
                    <a:pt x="244" y="412"/>
                  </a:moveTo>
                  <a:cubicBezTo>
                    <a:pt x="152" y="412"/>
                    <a:pt x="77" y="337"/>
                    <a:pt x="77" y="244"/>
                  </a:cubicBezTo>
                  <a:cubicBezTo>
                    <a:pt x="77" y="152"/>
                    <a:pt x="152" y="77"/>
                    <a:pt x="244" y="77"/>
                  </a:cubicBezTo>
                  <a:cubicBezTo>
                    <a:pt x="337" y="77"/>
                    <a:pt x="412" y="152"/>
                    <a:pt x="412" y="244"/>
                  </a:cubicBezTo>
                  <a:cubicBezTo>
                    <a:pt x="412" y="337"/>
                    <a:pt x="337" y="412"/>
                    <a:pt x="244" y="4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743200" y="3394077"/>
              <a:ext cx="2186517" cy="2186516"/>
            </a:xfrm>
            <a:custGeom>
              <a:avLst/>
              <a:gdLst>
                <a:gd name="T0" fmla="*/ 492 w 531"/>
                <a:gd name="T1" fmla="*/ 276 h 531"/>
                <a:gd name="T2" fmla="*/ 491 w 531"/>
                <a:gd name="T3" fmla="*/ 251 h 531"/>
                <a:gd name="T4" fmla="*/ 530 w 531"/>
                <a:gd name="T5" fmla="*/ 225 h 531"/>
                <a:gd name="T6" fmla="*/ 513 w 531"/>
                <a:gd name="T7" fmla="*/ 164 h 531"/>
                <a:gd name="T8" fmla="*/ 466 w 531"/>
                <a:gd name="T9" fmla="*/ 162 h 531"/>
                <a:gd name="T10" fmla="*/ 454 w 531"/>
                <a:gd name="T11" fmla="*/ 141 h 531"/>
                <a:gd name="T12" fmla="*/ 475 w 531"/>
                <a:gd name="T13" fmla="*/ 98 h 531"/>
                <a:gd name="T14" fmla="*/ 429 w 531"/>
                <a:gd name="T15" fmla="*/ 54 h 531"/>
                <a:gd name="T16" fmla="*/ 387 w 531"/>
                <a:gd name="T17" fmla="*/ 75 h 531"/>
                <a:gd name="T18" fmla="*/ 366 w 531"/>
                <a:gd name="T19" fmla="*/ 63 h 531"/>
                <a:gd name="T20" fmla="*/ 363 w 531"/>
                <a:gd name="T21" fmla="*/ 16 h 531"/>
                <a:gd name="T22" fmla="*/ 332 w 531"/>
                <a:gd name="T23" fmla="*/ 8 h 531"/>
                <a:gd name="T24" fmla="*/ 301 w 531"/>
                <a:gd name="T25" fmla="*/ 0 h 531"/>
                <a:gd name="T26" fmla="*/ 276 w 531"/>
                <a:gd name="T27" fmla="*/ 40 h 531"/>
                <a:gd name="T28" fmla="*/ 251 w 531"/>
                <a:gd name="T29" fmla="*/ 40 h 531"/>
                <a:gd name="T30" fmla="*/ 225 w 531"/>
                <a:gd name="T31" fmla="*/ 1 h 531"/>
                <a:gd name="T32" fmla="*/ 164 w 531"/>
                <a:gd name="T33" fmla="*/ 18 h 531"/>
                <a:gd name="T34" fmla="*/ 162 w 531"/>
                <a:gd name="T35" fmla="*/ 65 h 531"/>
                <a:gd name="T36" fmla="*/ 141 w 531"/>
                <a:gd name="T37" fmla="*/ 78 h 531"/>
                <a:gd name="T38" fmla="*/ 98 w 531"/>
                <a:gd name="T39" fmla="*/ 57 h 531"/>
                <a:gd name="T40" fmla="*/ 54 w 531"/>
                <a:gd name="T41" fmla="*/ 102 h 531"/>
                <a:gd name="T42" fmla="*/ 75 w 531"/>
                <a:gd name="T43" fmla="*/ 144 h 531"/>
                <a:gd name="T44" fmla="*/ 63 w 531"/>
                <a:gd name="T45" fmla="*/ 166 h 531"/>
                <a:gd name="T46" fmla="*/ 16 w 531"/>
                <a:gd name="T47" fmla="*/ 169 h 531"/>
                <a:gd name="T48" fmla="*/ 8 w 531"/>
                <a:gd name="T49" fmla="*/ 199 h 531"/>
                <a:gd name="T50" fmla="*/ 0 w 531"/>
                <a:gd name="T51" fmla="*/ 230 h 531"/>
                <a:gd name="T52" fmla="*/ 40 w 531"/>
                <a:gd name="T53" fmla="*/ 256 h 531"/>
                <a:gd name="T54" fmla="*/ 40 w 531"/>
                <a:gd name="T55" fmla="*/ 280 h 531"/>
                <a:gd name="T56" fmla="*/ 1 w 531"/>
                <a:gd name="T57" fmla="*/ 307 h 531"/>
                <a:gd name="T58" fmla="*/ 18 w 531"/>
                <a:gd name="T59" fmla="*/ 368 h 531"/>
                <a:gd name="T60" fmla="*/ 65 w 531"/>
                <a:gd name="T61" fmla="*/ 370 h 531"/>
                <a:gd name="T62" fmla="*/ 78 w 531"/>
                <a:gd name="T63" fmla="*/ 391 h 531"/>
                <a:gd name="T64" fmla="*/ 57 w 531"/>
                <a:gd name="T65" fmla="*/ 433 h 531"/>
                <a:gd name="T66" fmla="*/ 102 w 531"/>
                <a:gd name="T67" fmla="*/ 478 h 531"/>
                <a:gd name="T68" fmla="*/ 144 w 531"/>
                <a:gd name="T69" fmla="*/ 456 h 531"/>
                <a:gd name="T70" fmla="*/ 165 w 531"/>
                <a:gd name="T71" fmla="*/ 468 h 531"/>
                <a:gd name="T72" fmla="*/ 169 w 531"/>
                <a:gd name="T73" fmla="*/ 515 h 531"/>
                <a:gd name="T74" fmla="*/ 199 w 531"/>
                <a:gd name="T75" fmla="*/ 523 h 531"/>
                <a:gd name="T76" fmla="*/ 230 w 531"/>
                <a:gd name="T77" fmla="*/ 531 h 531"/>
                <a:gd name="T78" fmla="*/ 256 w 531"/>
                <a:gd name="T79" fmla="*/ 492 h 531"/>
                <a:gd name="T80" fmla="*/ 280 w 531"/>
                <a:gd name="T81" fmla="*/ 491 h 531"/>
                <a:gd name="T82" fmla="*/ 306 w 531"/>
                <a:gd name="T83" fmla="*/ 531 h 531"/>
                <a:gd name="T84" fmla="*/ 367 w 531"/>
                <a:gd name="T85" fmla="*/ 514 h 531"/>
                <a:gd name="T86" fmla="*/ 370 w 531"/>
                <a:gd name="T87" fmla="*/ 466 h 531"/>
                <a:gd name="T88" fmla="*/ 391 w 531"/>
                <a:gd name="T89" fmla="*/ 454 h 531"/>
                <a:gd name="T90" fmla="*/ 433 w 531"/>
                <a:gd name="T91" fmla="*/ 475 h 531"/>
                <a:gd name="T92" fmla="*/ 478 w 531"/>
                <a:gd name="T93" fmla="*/ 430 h 531"/>
                <a:gd name="T94" fmla="*/ 456 w 531"/>
                <a:gd name="T95" fmla="*/ 388 h 531"/>
                <a:gd name="T96" fmla="*/ 468 w 531"/>
                <a:gd name="T97" fmla="*/ 366 h 531"/>
                <a:gd name="T98" fmla="*/ 515 w 531"/>
                <a:gd name="T99" fmla="*/ 363 h 531"/>
                <a:gd name="T100" fmla="*/ 523 w 531"/>
                <a:gd name="T101" fmla="*/ 332 h 531"/>
                <a:gd name="T102" fmla="*/ 531 w 531"/>
                <a:gd name="T103" fmla="*/ 302 h 531"/>
                <a:gd name="T104" fmla="*/ 492 w 531"/>
                <a:gd name="T105" fmla="*/ 276 h 531"/>
                <a:gd name="T106" fmla="*/ 220 w 531"/>
                <a:gd name="T107" fmla="*/ 442 h 531"/>
                <a:gd name="T108" fmla="*/ 89 w 531"/>
                <a:gd name="T109" fmla="*/ 220 h 531"/>
                <a:gd name="T110" fmla="*/ 311 w 531"/>
                <a:gd name="T111" fmla="*/ 90 h 531"/>
                <a:gd name="T112" fmla="*/ 442 w 531"/>
                <a:gd name="T113" fmla="*/ 311 h 531"/>
                <a:gd name="T114" fmla="*/ 220 w 531"/>
                <a:gd name="T115" fmla="*/ 44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1" h="531">
                  <a:moveTo>
                    <a:pt x="492" y="276"/>
                  </a:moveTo>
                  <a:cubicBezTo>
                    <a:pt x="492" y="268"/>
                    <a:pt x="492" y="260"/>
                    <a:pt x="491" y="251"/>
                  </a:cubicBezTo>
                  <a:cubicBezTo>
                    <a:pt x="530" y="225"/>
                    <a:pt x="530" y="225"/>
                    <a:pt x="530" y="225"/>
                  </a:cubicBezTo>
                  <a:cubicBezTo>
                    <a:pt x="513" y="164"/>
                    <a:pt x="513" y="164"/>
                    <a:pt x="513" y="164"/>
                  </a:cubicBezTo>
                  <a:cubicBezTo>
                    <a:pt x="466" y="162"/>
                    <a:pt x="466" y="162"/>
                    <a:pt x="466" y="162"/>
                  </a:cubicBezTo>
                  <a:cubicBezTo>
                    <a:pt x="463" y="155"/>
                    <a:pt x="458" y="147"/>
                    <a:pt x="454" y="141"/>
                  </a:cubicBezTo>
                  <a:cubicBezTo>
                    <a:pt x="475" y="98"/>
                    <a:pt x="475" y="98"/>
                    <a:pt x="475" y="98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387" y="75"/>
                    <a:pt x="387" y="75"/>
                    <a:pt x="387" y="75"/>
                  </a:cubicBezTo>
                  <a:cubicBezTo>
                    <a:pt x="381" y="71"/>
                    <a:pt x="373" y="67"/>
                    <a:pt x="366" y="63"/>
                  </a:cubicBezTo>
                  <a:cubicBezTo>
                    <a:pt x="363" y="16"/>
                    <a:pt x="363" y="16"/>
                    <a:pt x="363" y="16"/>
                  </a:cubicBezTo>
                  <a:cubicBezTo>
                    <a:pt x="332" y="8"/>
                    <a:pt x="332" y="8"/>
                    <a:pt x="332" y="8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68" y="40"/>
                    <a:pt x="259" y="40"/>
                    <a:pt x="251" y="40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2" y="65"/>
                    <a:pt x="162" y="65"/>
                    <a:pt x="162" y="65"/>
                  </a:cubicBezTo>
                  <a:cubicBezTo>
                    <a:pt x="154" y="69"/>
                    <a:pt x="147" y="73"/>
                    <a:pt x="141" y="78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1" y="151"/>
                    <a:pt x="67" y="158"/>
                    <a:pt x="63" y="166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64"/>
                    <a:pt x="40" y="272"/>
                    <a:pt x="40" y="280"/>
                  </a:cubicBezTo>
                  <a:cubicBezTo>
                    <a:pt x="1" y="307"/>
                    <a:pt x="1" y="307"/>
                    <a:pt x="1" y="307"/>
                  </a:cubicBezTo>
                  <a:cubicBezTo>
                    <a:pt x="18" y="368"/>
                    <a:pt x="18" y="368"/>
                    <a:pt x="18" y="368"/>
                  </a:cubicBezTo>
                  <a:cubicBezTo>
                    <a:pt x="65" y="370"/>
                    <a:pt x="65" y="370"/>
                    <a:pt x="65" y="370"/>
                  </a:cubicBezTo>
                  <a:cubicBezTo>
                    <a:pt x="69" y="377"/>
                    <a:pt x="73" y="384"/>
                    <a:pt x="78" y="391"/>
                  </a:cubicBezTo>
                  <a:cubicBezTo>
                    <a:pt x="57" y="433"/>
                    <a:pt x="57" y="433"/>
                    <a:pt x="57" y="433"/>
                  </a:cubicBezTo>
                  <a:cubicBezTo>
                    <a:pt x="102" y="478"/>
                    <a:pt x="102" y="478"/>
                    <a:pt x="102" y="478"/>
                  </a:cubicBezTo>
                  <a:cubicBezTo>
                    <a:pt x="144" y="456"/>
                    <a:pt x="144" y="456"/>
                    <a:pt x="144" y="456"/>
                  </a:cubicBezTo>
                  <a:cubicBezTo>
                    <a:pt x="151" y="461"/>
                    <a:pt x="158" y="465"/>
                    <a:pt x="165" y="468"/>
                  </a:cubicBezTo>
                  <a:cubicBezTo>
                    <a:pt x="169" y="515"/>
                    <a:pt x="169" y="515"/>
                    <a:pt x="169" y="515"/>
                  </a:cubicBezTo>
                  <a:cubicBezTo>
                    <a:pt x="199" y="523"/>
                    <a:pt x="199" y="523"/>
                    <a:pt x="199" y="523"/>
                  </a:cubicBezTo>
                  <a:cubicBezTo>
                    <a:pt x="230" y="531"/>
                    <a:pt x="230" y="531"/>
                    <a:pt x="230" y="531"/>
                  </a:cubicBezTo>
                  <a:cubicBezTo>
                    <a:pt x="256" y="492"/>
                    <a:pt x="256" y="492"/>
                    <a:pt x="256" y="492"/>
                  </a:cubicBezTo>
                  <a:cubicBezTo>
                    <a:pt x="264" y="492"/>
                    <a:pt x="272" y="492"/>
                    <a:pt x="280" y="491"/>
                  </a:cubicBezTo>
                  <a:cubicBezTo>
                    <a:pt x="306" y="531"/>
                    <a:pt x="306" y="531"/>
                    <a:pt x="306" y="531"/>
                  </a:cubicBezTo>
                  <a:cubicBezTo>
                    <a:pt x="367" y="514"/>
                    <a:pt x="367" y="514"/>
                    <a:pt x="367" y="514"/>
                  </a:cubicBezTo>
                  <a:cubicBezTo>
                    <a:pt x="370" y="466"/>
                    <a:pt x="370" y="466"/>
                    <a:pt x="370" y="466"/>
                  </a:cubicBezTo>
                  <a:cubicBezTo>
                    <a:pt x="377" y="463"/>
                    <a:pt x="384" y="459"/>
                    <a:pt x="391" y="454"/>
                  </a:cubicBezTo>
                  <a:cubicBezTo>
                    <a:pt x="433" y="475"/>
                    <a:pt x="433" y="475"/>
                    <a:pt x="433" y="475"/>
                  </a:cubicBezTo>
                  <a:cubicBezTo>
                    <a:pt x="478" y="430"/>
                    <a:pt x="478" y="430"/>
                    <a:pt x="478" y="430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61" y="381"/>
                    <a:pt x="465" y="374"/>
                    <a:pt x="468" y="366"/>
                  </a:cubicBezTo>
                  <a:cubicBezTo>
                    <a:pt x="515" y="363"/>
                    <a:pt x="515" y="363"/>
                    <a:pt x="515" y="363"/>
                  </a:cubicBezTo>
                  <a:cubicBezTo>
                    <a:pt x="523" y="332"/>
                    <a:pt x="523" y="332"/>
                    <a:pt x="523" y="332"/>
                  </a:cubicBezTo>
                  <a:cubicBezTo>
                    <a:pt x="531" y="302"/>
                    <a:pt x="531" y="302"/>
                    <a:pt x="531" y="302"/>
                  </a:cubicBezTo>
                  <a:lnTo>
                    <a:pt x="492" y="276"/>
                  </a:lnTo>
                  <a:close/>
                  <a:moveTo>
                    <a:pt x="220" y="442"/>
                  </a:moveTo>
                  <a:cubicBezTo>
                    <a:pt x="123" y="417"/>
                    <a:pt x="64" y="318"/>
                    <a:pt x="89" y="220"/>
                  </a:cubicBezTo>
                  <a:cubicBezTo>
                    <a:pt x="115" y="123"/>
                    <a:pt x="214" y="65"/>
                    <a:pt x="311" y="90"/>
                  </a:cubicBezTo>
                  <a:cubicBezTo>
                    <a:pt x="408" y="115"/>
                    <a:pt x="467" y="214"/>
                    <a:pt x="442" y="311"/>
                  </a:cubicBezTo>
                  <a:cubicBezTo>
                    <a:pt x="417" y="409"/>
                    <a:pt x="318" y="467"/>
                    <a:pt x="220" y="4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804584" y="1795993"/>
              <a:ext cx="1388533" cy="1392767"/>
            </a:xfrm>
            <a:custGeom>
              <a:avLst/>
              <a:gdLst>
                <a:gd name="T0" fmla="*/ 312 w 337"/>
                <a:gd name="T1" fmla="*/ 175 h 338"/>
                <a:gd name="T2" fmla="*/ 312 w 337"/>
                <a:gd name="T3" fmla="*/ 160 h 338"/>
                <a:gd name="T4" fmla="*/ 337 w 337"/>
                <a:gd name="T5" fmla="*/ 143 h 338"/>
                <a:gd name="T6" fmla="*/ 326 w 337"/>
                <a:gd name="T7" fmla="*/ 104 h 338"/>
                <a:gd name="T8" fmla="*/ 296 w 337"/>
                <a:gd name="T9" fmla="*/ 103 h 338"/>
                <a:gd name="T10" fmla="*/ 288 w 337"/>
                <a:gd name="T11" fmla="*/ 89 h 338"/>
                <a:gd name="T12" fmla="*/ 301 w 337"/>
                <a:gd name="T13" fmla="*/ 62 h 338"/>
                <a:gd name="T14" fmla="*/ 273 w 337"/>
                <a:gd name="T15" fmla="*/ 34 h 338"/>
                <a:gd name="T16" fmla="*/ 246 w 337"/>
                <a:gd name="T17" fmla="*/ 48 h 338"/>
                <a:gd name="T18" fmla="*/ 232 w 337"/>
                <a:gd name="T19" fmla="*/ 40 h 338"/>
                <a:gd name="T20" fmla="*/ 230 w 337"/>
                <a:gd name="T21" fmla="*/ 10 h 338"/>
                <a:gd name="T22" fmla="*/ 211 w 337"/>
                <a:gd name="T23" fmla="*/ 5 h 338"/>
                <a:gd name="T24" fmla="*/ 191 w 337"/>
                <a:gd name="T25" fmla="*/ 0 h 338"/>
                <a:gd name="T26" fmla="*/ 175 w 337"/>
                <a:gd name="T27" fmla="*/ 25 h 338"/>
                <a:gd name="T28" fmla="*/ 160 w 337"/>
                <a:gd name="T29" fmla="*/ 25 h 338"/>
                <a:gd name="T30" fmla="*/ 143 w 337"/>
                <a:gd name="T31" fmla="*/ 1 h 338"/>
                <a:gd name="T32" fmla="*/ 104 w 337"/>
                <a:gd name="T33" fmla="*/ 11 h 338"/>
                <a:gd name="T34" fmla="*/ 103 w 337"/>
                <a:gd name="T35" fmla="*/ 41 h 338"/>
                <a:gd name="T36" fmla="*/ 89 w 337"/>
                <a:gd name="T37" fmla="*/ 49 h 338"/>
                <a:gd name="T38" fmla="*/ 62 w 337"/>
                <a:gd name="T39" fmla="*/ 36 h 338"/>
                <a:gd name="T40" fmla="*/ 34 w 337"/>
                <a:gd name="T41" fmla="*/ 65 h 338"/>
                <a:gd name="T42" fmla="*/ 48 w 337"/>
                <a:gd name="T43" fmla="*/ 91 h 338"/>
                <a:gd name="T44" fmla="*/ 40 w 337"/>
                <a:gd name="T45" fmla="*/ 105 h 338"/>
                <a:gd name="T46" fmla="*/ 10 w 337"/>
                <a:gd name="T47" fmla="*/ 107 h 338"/>
                <a:gd name="T48" fmla="*/ 5 w 337"/>
                <a:gd name="T49" fmla="*/ 127 h 338"/>
                <a:gd name="T50" fmla="*/ 0 w 337"/>
                <a:gd name="T51" fmla="*/ 146 h 338"/>
                <a:gd name="T52" fmla="*/ 25 w 337"/>
                <a:gd name="T53" fmla="*/ 162 h 338"/>
                <a:gd name="T54" fmla="*/ 25 w 337"/>
                <a:gd name="T55" fmla="*/ 178 h 338"/>
                <a:gd name="T56" fmla="*/ 0 w 337"/>
                <a:gd name="T57" fmla="*/ 195 h 338"/>
                <a:gd name="T58" fmla="*/ 11 w 337"/>
                <a:gd name="T59" fmla="*/ 234 h 338"/>
                <a:gd name="T60" fmla="*/ 41 w 337"/>
                <a:gd name="T61" fmla="*/ 235 h 338"/>
                <a:gd name="T62" fmla="*/ 49 w 337"/>
                <a:gd name="T63" fmla="*/ 248 h 338"/>
                <a:gd name="T64" fmla="*/ 36 w 337"/>
                <a:gd name="T65" fmla="*/ 275 h 338"/>
                <a:gd name="T66" fmla="*/ 65 w 337"/>
                <a:gd name="T67" fmla="*/ 304 h 338"/>
                <a:gd name="T68" fmla="*/ 91 w 337"/>
                <a:gd name="T69" fmla="*/ 290 h 338"/>
                <a:gd name="T70" fmla="*/ 105 w 337"/>
                <a:gd name="T71" fmla="*/ 298 h 338"/>
                <a:gd name="T72" fmla="*/ 107 w 337"/>
                <a:gd name="T73" fmla="*/ 328 h 338"/>
                <a:gd name="T74" fmla="*/ 126 w 337"/>
                <a:gd name="T75" fmla="*/ 333 h 338"/>
                <a:gd name="T76" fmla="*/ 146 w 337"/>
                <a:gd name="T77" fmla="*/ 338 h 338"/>
                <a:gd name="T78" fmla="*/ 162 w 337"/>
                <a:gd name="T79" fmla="*/ 312 h 338"/>
                <a:gd name="T80" fmla="*/ 178 w 337"/>
                <a:gd name="T81" fmla="*/ 312 h 338"/>
                <a:gd name="T82" fmla="*/ 195 w 337"/>
                <a:gd name="T83" fmla="*/ 337 h 338"/>
                <a:gd name="T84" fmla="*/ 233 w 337"/>
                <a:gd name="T85" fmla="*/ 326 h 338"/>
                <a:gd name="T86" fmla="*/ 235 w 337"/>
                <a:gd name="T87" fmla="*/ 296 h 338"/>
                <a:gd name="T88" fmla="*/ 248 w 337"/>
                <a:gd name="T89" fmla="*/ 288 h 338"/>
                <a:gd name="T90" fmla="*/ 275 w 337"/>
                <a:gd name="T91" fmla="*/ 302 h 338"/>
                <a:gd name="T92" fmla="*/ 303 w 337"/>
                <a:gd name="T93" fmla="*/ 273 h 338"/>
                <a:gd name="T94" fmla="*/ 290 w 337"/>
                <a:gd name="T95" fmla="*/ 246 h 338"/>
                <a:gd name="T96" fmla="*/ 297 w 337"/>
                <a:gd name="T97" fmla="*/ 233 h 338"/>
                <a:gd name="T98" fmla="*/ 327 w 337"/>
                <a:gd name="T99" fmla="*/ 231 h 338"/>
                <a:gd name="T100" fmla="*/ 332 w 337"/>
                <a:gd name="T101" fmla="*/ 211 h 338"/>
                <a:gd name="T102" fmla="*/ 337 w 337"/>
                <a:gd name="T103" fmla="*/ 192 h 338"/>
                <a:gd name="T104" fmla="*/ 312 w 337"/>
                <a:gd name="T105" fmla="*/ 175 h 338"/>
                <a:gd name="T106" fmla="*/ 140 w 337"/>
                <a:gd name="T107" fmla="*/ 281 h 338"/>
                <a:gd name="T108" fmla="*/ 57 w 337"/>
                <a:gd name="T109" fmla="*/ 140 h 338"/>
                <a:gd name="T110" fmla="*/ 198 w 337"/>
                <a:gd name="T111" fmla="*/ 57 h 338"/>
                <a:gd name="T112" fmla="*/ 281 w 337"/>
                <a:gd name="T113" fmla="*/ 198 h 338"/>
                <a:gd name="T114" fmla="*/ 140 w 337"/>
                <a:gd name="T115" fmla="*/ 28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7" h="338">
                  <a:moveTo>
                    <a:pt x="312" y="175"/>
                  </a:moveTo>
                  <a:cubicBezTo>
                    <a:pt x="312" y="170"/>
                    <a:pt x="312" y="165"/>
                    <a:pt x="312" y="160"/>
                  </a:cubicBezTo>
                  <a:cubicBezTo>
                    <a:pt x="337" y="143"/>
                    <a:pt x="337" y="143"/>
                    <a:pt x="337" y="143"/>
                  </a:cubicBezTo>
                  <a:cubicBezTo>
                    <a:pt x="326" y="104"/>
                    <a:pt x="326" y="104"/>
                    <a:pt x="326" y="104"/>
                  </a:cubicBezTo>
                  <a:cubicBezTo>
                    <a:pt x="296" y="103"/>
                    <a:pt x="296" y="103"/>
                    <a:pt x="296" y="103"/>
                  </a:cubicBezTo>
                  <a:cubicBezTo>
                    <a:pt x="294" y="98"/>
                    <a:pt x="291" y="94"/>
                    <a:pt x="288" y="89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46" y="48"/>
                    <a:pt x="246" y="48"/>
                    <a:pt x="246" y="48"/>
                  </a:cubicBezTo>
                  <a:cubicBezTo>
                    <a:pt x="242" y="45"/>
                    <a:pt x="237" y="42"/>
                    <a:pt x="232" y="40"/>
                  </a:cubicBezTo>
                  <a:cubicBezTo>
                    <a:pt x="230" y="10"/>
                    <a:pt x="230" y="10"/>
                    <a:pt x="230" y="10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75" y="25"/>
                    <a:pt x="175" y="25"/>
                    <a:pt x="175" y="25"/>
                  </a:cubicBezTo>
                  <a:cubicBezTo>
                    <a:pt x="170" y="25"/>
                    <a:pt x="165" y="25"/>
                    <a:pt x="160" y="25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4"/>
                    <a:pt x="93" y="46"/>
                    <a:pt x="89" y="49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5" y="96"/>
                    <a:pt x="42" y="100"/>
                    <a:pt x="40" y="105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25" y="162"/>
                    <a:pt x="25" y="162"/>
                    <a:pt x="25" y="162"/>
                  </a:cubicBezTo>
                  <a:cubicBezTo>
                    <a:pt x="25" y="168"/>
                    <a:pt x="25" y="173"/>
                    <a:pt x="25" y="178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41" y="235"/>
                    <a:pt x="41" y="235"/>
                    <a:pt x="41" y="235"/>
                  </a:cubicBezTo>
                  <a:cubicBezTo>
                    <a:pt x="44" y="240"/>
                    <a:pt x="46" y="244"/>
                    <a:pt x="49" y="248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65" y="304"/>
                    <a:pt x="65" y="304"/>
                    <a:pt x="65" y="304"/>
                  </a:cubicBezTo>
                  <a:cubicBezTo>
                    <a:pt x="91" y="290"/>
                    <a:pt x="91" y="290"/>
                    <a:pt x="91" y="290"/>
                  </a:cubicBezTo>
                  <a:cubicBezTo>
                    <a:pt x="96" y="293"/>
                    <a:pt x="100" y="295"/>
                    <a:pt x="105" y="298"/>
                  </a:cubicBezTo>
                  <a:cubicBezTo>
                    <a:pt x="107" y="328"/>
                    <a:pt x="107" y="328"/>
                    <a:pt x="107" y="328"/>
                  </a:cubicBezTo>
                  <a:cubicBezTo>
                    <a:pt x="126" y="333"/>
                    <a:pt x="126" y="333"/>
                    <a:pt x="126" y="333"/>
                  </a:cubicBezTo>
                  <a:cubicBezTo>
                    <a:pt x="146" y="338"/>
                    <a:pt x="146" y="338"/>
                    <a:pt x="146" y="338"/>
                  </a:cubicBezTo>
                  <a:cubicBezTo>
                    <a:pt x="162" y="312"/>
                    <a:pt x="162" y="312"/>
                    <a:pt x="162" y="312"/>
                  </a:cubicBezTo>
                  <a:cubicBezTo>
                    <a:pt x="167" y="313"/>
                    <a:pt x="173" y="313"/>
                    <a:pt x="178" y="312"/>
                  </a:cubicBezTo>
                  <a:cubicBezTo>
                    <a:pt x="195" y="337"/>
                    <a:pt x="195" y="337"/>
                    <a:pt x="195" y="337"/>
                  </a:cubicBezTo>
                  <a:cubicBezTo>
                    <a:pt x="233" y="326"/>
                    <a:pt x="233" y="326"/>
                    <a:pt x="233" y="326"/>
                  </a:cubicBezTo>
                  <a:cubicBezTo>
                    <a:pt x="235" y="296"/>
                    <a:pt x="235" y="296"/>
                    <a:pt x="235" y="296"/>
                  </a:cubicBezTo>
                  <a:cubicBezTo>
                    <a:pt x="239" y="294"/>
                    <a:pt x="244" y="291"/>
                    <a:pt x="248" y="288"/>
                  </a:cubicBezTo>
                  <a:cubicBezTo>
                    <a:pt x="275" y="302"/>
                    <a:pt x="275" y="302"/>
                    <a:pt x="275" y="302"/>
                  </a:cubicBezTo>
                  <a:cubicBezTo>
                    <a:pt x="303" y="273"/>
                    <a:pt x="303" y="273"/>
                    <a:pt x="303" y="273"/>
                  </a:cubicBezTo>
                  <a:cubicBezTo>
                    <a:pt x="290" y="246"/>
                    <a:pt x="290" y="246"/>
                    <a:pt x="290" y="246"/>
                  </a:cubicBezTo>
                  <a:cubicBezTo>
                    <a:pt x="293" y="242"/>
                    <a:pt x="295" y="237"/>
                    <a:pt x="297" y="233"/>
                  </a:cubicBezTo>
                  <a:cubicBezTo>
                    <a:pt x="327" y="231"/>
                    <a:pt x="327" y="231"/>
                    <a:pt x="327" y="231"/>
                  </a:cubicBezTo>
                  <a:cubicBezTo>
                    <a:pt x="332" y="211"/>
                    <a:pt x="332" y="211"/>
                    <a:pt x="332" y="211"/>
                  </a:cubicBezTo>
                  <a:cubicBezTo>
                    <a:pt x="337" y="192"/>
                    <a:pt x="337" y="192"/>
                    <a:pt x="337" y="192"/>
                  </a:cubicBezTo>
                  <a:lnTo>
                    <a:pt x="312" y="175"/>
                  </a:lnTo>
                  <a:close/>
                  <a:moveTo>
                    <a:pt x="140" y="281"/>
                  </a:moveTo>
                  <a:cubicBezTo>
                    <a:pt x="78" y="265"/>
                    <a:pt x="41" y="202"/>
                    <a:pt x="57" y="140"/>
                  </a:cubicBezTo>
                  <a:cubicBezTo>
                    <a:pt x="73" y="78"/>
                    <a:pt x="136" y="41"/>
                    <a:pt x="198" y="57"/>
                  </a:cubicBezTo>
                  <a:cubicBezTo>
                    <a:pt x="259" y="73"/>
                    <a:pt x="297" y="136"/>
                    <a:pt x="281" y="198"/>
                  </a:cubicBezTo>
                  <a:cubicBezTo>
                    <a:pt x="265" y="260"/>
                    <a:pt x="202" y="297"/>
                    <a:pt x="140" y="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4044951" y="2972859"/>
              <a:ext cx="345016" cy="351367"/>
            </a:xfrm>
            <a:custGeom>
              <a:avLst/>
              <a:gdLst>
                <a:gd name="T0" fmla="*/ 78 w 84"/>
                <a:gd name="T1" fmla="*/ 44 h 85"/>
                <a:gd name="T2" fmla="*/ 78 w 84"/>
                <a:gd name="T3" fmla="*/ 40 h 85"/>
                <a:gd name="T4" fmla="*/ 84 w 84"/>
                <a:gd name="T5" fmla="*/ 36 h 85"/>
                <a:gd name="T6" fmla="*/ 82 w 84"/>
                <a:gd name="T7" fmla="*/ 26 h 85"/>
                <a:gd name="T8" fmla="*/ 74 w 84"/>
                <a:gd name="T9" fmla="*/ 26 h 85"/>
                <a:gd name="T10" fmla="*/ 72 w 84"/>
                <a:gd name="T11" fmla="*/ 23 h 85"/>
                <a:gd name="T12" fmla="*/ 75 w 84"/>
                <a:gd name="T13" fmla="*/ 16 h 85"/>
                <a:gd name="T14" fmla="*/ 68 w 84"/>
                <a:gd name="T15" fmla="*/ 9 h 85"/>
                <a:gd name="T16" fmla="*/ 61 w 84"/>
                <a:gd name="T17" fmla="*/ 12 h 85"/>
                <a:gd name="T18" fmla="*/ 58 w 84"/>
                <a:gd name="T19" fmla="*/ 10 h 85"/>
                <a:gd name="T20" fmla="*/ 57 w 84"/>
                <a:gd name="T21" fmla="*/ 3 h 85"/>
                <a:gd name="T22" fmla="*/ 53 w 84"/>
                <a:gd name="T23" fmla="*/ 1 h 85"/>
                <a:gd name="T24" fmla="*/ 48 w 84"/>
                <a:gd name="T25" fmla="*/ 0 h 85"/>
                <a:gd name="T26" fmla="*/ 44 w 84"/>
                <a:gd name="T27" fmla="*/ 6 h 85"/>
                <a:gd name="T28" fmla="*/ 40 w 84"/>
                <a:gd name="T29" fmla="*/ 7 h 85"/>
                <a:gd name="T30" fmla="*/ 35 w 84"/>
                <a:gd name="T31" fmla="*/ 0 h 85"/>
                <a:gd name="T32" fmla="*/ 26 w 84"/>
                <a:gd name="T33" fmla="*/ 3 h 85"/>
                <a:gd name="T34" fmla="*/ 25 w 84"/>
                <a:gd name="T35" fmla="*/ 11 h 85"/>
                <a:gd name="T36" fmla="*/ 22 w 84"/>
                <a:gd name="T37" fmla="*/ 13 h 85"/>
                <a:gd name="T38" fmla="*/ 15 w 84"/>
                <a:gd name="T39" fmla="*/ 9 h 85"/>
                <a:gd name="T40" fmla="*/ 8 w 84"/>
                <a:gd name="T41" fmla="*/ 16 h 85"/>
                <a:gd name="T42" fmla="*/ 12 w 84"/>
                <a:gd name="T43" fmla="*/ 23 h 85"/>
                <a:gd name="T44" fmla="*/ 10 w 84"/>
                <a:gd name="T45" fmla="*/ 27 h 85"/>
                <a:gd name="T46" fmla="*/ 2 w 84"/>
                <a:gd name="T47" fmla="*/ 27 h 85"/>
                <a:gd name="T48" fmla="*/ 1 w 84"/>
                <a:gd name="T49" fmla="*/ 32 h 85"/>
                <a:gd name="T50" fmla="*/ 0 w 84"/>
                <a:gd name="T51" fmla="*/ 37 h 85"/>
                <a:gd name="T52" fmla="*/ 6 w 84"/>
                <a:gd name="T53" fmla="*/ 41 h 85"/>
                <a:gd name="T54" fmla="*/ 6 w 84"/>
                <a:gd name="T55" fmla="*/ 45 h 85"/>
                <a:gd name="T56" fmla="*/ 0 w 84"/>
                <a:gd name="T57" fmla="*/ 49 h 85"/>
                <a:gd name="T58" fmla="*/ 2 w 84"/>
                <a:gd name="T59" fmla="*/ 59 h 85"/>
                <a:gd name="T60" fmla="*/ 10 w 84"/>
                <a:gd name="T61" fmla="*/ 59 h 85"/>
                <a:gd name="T62" fmla="*/ 12 w 84"/>
                <a:gd name="T63" fmla="*/ 63 h 85"/>
                <a:gd name="T64" fmla="*/ 9 w 84"/>
                <a:gd name="T65" fmla="*/ 69 h 85"/>
                <a:gd name="T66" fmla="*/ 16 w 84"/>
                <a:gd name="T67" fmla="*/ 76 h 85"/>
                <a:gd name="T68" fmla="*/ 23 w 84"/>
                <a:gd name="T69" fmla="*/ 73 h 85"/>
                <a:gd name="T70" fmla="*/ 26 w 84"/>
                <a:gd name="T71" fmla="*/ 75 h 85"/>
                <a:gd name="T72" fmla="*/ 26 w 84"/>
                <a:gd name="T73" fmla="*/ 82 h 85"/>
                <a:gd name="T74" fmla="*/ 31 w 84"/>
                <a:gd name="T75" fmla="*/ 84 h 85"/>
                <a:gd name="T76" fmla="*/ 36 w 84"/>
                <a:gd name="T77" fmla="*/ 85 h 85"/>
                <a:gd name="T78" fmla="*/ 40 w 84"/>
                <a:gd name="T79" fmla="*/ 79 h 85"/>
                <a:gd name="T80" fmla="*/ 44 w 84"/>
                <a:gd name="T81" fmla="*/ 79 h 85"/>
                <a:gd name="T82" fmla="*/ 48 w 84"/>
                <a:gd name="T83" fmla="*/ 85 h 85"/>
                <a:gd name="T84" fmla="*/ 58 w 84"/>
                <a:gd name="T85" fmla="*/ 82 h 85"/>
                <a:gd name="T86" fmla="*/ 59 w 84"/>
                <a:gd name="T87" fmla="*/ 75 h 85"/>
                <a:gd name="T88" fmla="*/ 62 w 84"/>
                <a:gd name="T89" fmla="*/ 73 h 85"/>
                <a:gd name="T90" fmla="*/ 69 w 84"/>
                <a:gd name="T91" fmla="*/ 76 h 85"/>
                <a:gd name="T92" fmla="*/ 76 w 84"/>
                <a:gd name="T93" fmla="*/ 69 h 85"/>
                <a:gd name="T94" fmla="*/ 72 w 84"/>
                <a:gd name="T95" fmla="*/ 62 h 85"/>
                <a:gd name="T96" fmla="*/ 74 w 84"/>
                <a:gd name="T97" fmla="*/ 59 h 85"/>
                <a:gd name="T98" fmla="*/ 82 w 84"/>
                <a:gd name="T99" fmla="*/ 58 h 85"/>
                <a:gd name="T100" fmla="*/ 83 w 84"/>
                <a:gd name="T101" fmla="*/ 53 h 85"/>
                <a:gd name="T102" fmla="*/ 84 w 84"/>
                <a:gd name="T103" fmla="*/ 48 h 85"/>
                <a:gd name="T104" fmla="*/ 78 w 84"/>
                <a:gd name="T105" fmla="*/ 44 h 85"/>
                <a:gd name="T106" fmla="*/ 35 w 84"/>
                <a:gd name="T107" fmla="*/ 71 h 85"/>
                <a:gd name="T108" fmla="*/ 14 w 84"/>
                <a:gd name="T109" fmla="*/ 35 h 85"/>
                <a:gd name="T110" fmla="*/ 49 w 84"/>
                <a:gd name="T111" fmla="*/ 14 h 85"/>
                <a:gd name="T112" fmla="*/ 70 w 84"/>
                <a:gd name="T113" fmla="*/ 50 h 85"/>
                <a:gd name="T114" fmla="*/ 35 w 84"/>
                <a:gd name="T115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4" h="85">
                  <a:moveTo>
                    <a:pt x="78" y="44"/>
                  </a:moveTo>
                  <a:cubicBezTo>
                    <a:pt x="78" y="43"/>
                    <a:pt x="78" y="42"/>
                    <a:pt x="78" y="40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3" y="25"/>
                    <a:pt x="73" y="24"/>
                    <a:pt x="72" y="23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1"/>
                    <a:pt x="59" y="11"/>
                    <a:pt x="58" y="10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2" y="6"/>
                    <a:pt x="41" y="6"/>
                    <a:pt x="40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1"/>
                    <a:pt x="23" y="12"/>
                    <a:pt x="22" y="13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4"/>
                    <a:pt x="10" y="25"/>
                    <a:pt x="1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2"/>
                    <a:pt x="6" y="44"/>
                    <a:pt x="6" y="4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1" y="60"/>
                    <a:pt x="11" y="61"/>
                    <a:pt x="12" y="63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4" y="74"/>
                    <a:pt x="25" y="74"/>
                    <a:pt x="26" y="75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2" y="79"/>
                    <a:pt x="43" y="79"/>
                    <a:pt x="44" y="79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0" y="74"/>
                    <a:pt x="61" y="73"/>
                    <a:pt x="62" y="73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3" y="61"/>
                    <a:pt x="74" y="60"/>
                    <a:pt x="74" y="59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4" y="48"/>
                    <a:pt x="84" y="48"/>
                    <a:pt x="84" y="48"/>
                  </a:cubicBezTo>
                  <a:lnTo>
                    <a:pt x="78" y="44"/>
                  </a:lnTo>
                  <a:close/>
                  <a:moveTo>
                    <a:pt x="35" y="71"/>
                  </a:moveTo>
                  <a:cubicBezTo>
                    <a:pt x="19" y="67"/>
                    <a:pt x="10" y="51"/>
                    <a:pt x="14" y="35"/>
                  </a:cubicBezTo>
                  <a:cubicBezTo>
                    <a:pt x="18" y="20"/>
                    <a:pt x="34" y="10"/>
                    <a:pt x="49" y="14"/>
                  </a:cubicBezTo>
                  <a:cubicBezTo>
                    <a:pt x="65" y="18"/>
                    <a:pt x="74" y="34"/>
                    <a:pt x="70" y="50"/>
                  </a:cubicBezTo>
                  <a:cubicBezTo>
                    <a:pt x="66" y="65"/>
                    <a:pt x="50" y="75"/>
                    <a:pt x="35" y="71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4830233" y="3199344"/>
              <a:ext cx="704851" cy="704849"/>
            </a:xfrm>
            <a:custGeom>
              <a:avLst/>
              <a:gdLst>
                <a:gd name="T0" fmla="*/ 158 w 171"/>
                <a:gd name="T1" fmla="*/ 89 h 171"/>
                <a:gd name="T2" fmla="*/ 158 w 171"/>
                <a:gd name="T3" fmla="*/ 81 h 171"/>
                <a:gd name="T4" fmla="*/ 170 w 171"/>
                <a:gd name="T5" fmla="*/ 72 h 171"/>
                <a:gd name="T6" fmla="*/ 165 w 171"/>
                <a:gd name="T7" fmla="*/ 53 h 171"/>
                <a:gd name="T8" fmla="*/ 150 w 171"/>
                <a:gd name="T9" fmla="*/ 52 h 171"/>
                <a:gd name="T10" fmla="*/ 146 w 171"/>
                <a:gd name="T11" fmla="*/ 45 h 171"/>
                <a:gd name="T12" fmla="*/ 152 w 171"/>
                <a:gd name="T13" fmla="*/ 31 h 171"/>
                <a:gd name="T14" fmla="*/ 138 w 171"/>
                <a:gd name="T15" fmla="*/ 17 h 171"/>
                <a:gd name="T16" fmla="*/ 124 w 171"/>
                <a:gd name="T17" fmla="*/ 24 h 171"/>
                <a:gd name="T18" fmla="*/ 117 w 171"/>
                <a:gd name="T19" fmla="*/ 20 h 171"/>
                <a:gd name="T20" fmla="*/ 116 w 171"/>
                <a:gd name="T21" fmla="*/ 5 h 171"/>
                <a:gd name="T22" fmla="*/ 107 w 171"/>
                <a:gd name="T23" fmla="*/ 2 h 171"/>
                <a:gd name="T24" fmla="*/ 97 w 171"/>
                <a:gd name="T25" fmla="*/ 0 h 171"/>
                <a:gd name="T26" fmla="*/ 88 w 171"/>
                <a:gd name="T27" fmla="*/ 13 h 171"/>
                <a:gd name="T28" fmla="*/ 80 w 171"/>
                <a:gd name="T29" fmla="*/ 13 h 171"/>
                <a:gd name="T30" fmla="*/ 72 w 171"/>
                <a:gd name="T31" fmla="*/ 0 h 171"/>
                <a:gd name="T32" fmla="*/ 52 w 171"/>
                <a:gd name="T33" fmla="*/ 5 h 171"/>
                <a:gd name="T34" fmla="*/ 52 w 171"/>
                <a:gd name="T35" fmla="*/ 21 h 171"/>
                <a:gd name="T36" fmla="*/ 45 w 171"/>
                <a:gd name="T37" fmla="*/ 25 h 171"/>
                <a:gd name="T38" fmla="*/ 31 w 171"/>
                <a:gd name="T39" fmla="*/ 18 h 171"/>
                <a:gd name="T40" fmla="*/ 17 w 171"/>
                <a:gd name="T41" fmla="*/ 33 h 171"/>
                <a:gd name="T42" fmla="*/ 24 w 171"/>
                <a:gd name="T43" fmla="*/ 46 h 171"/>
                <a:gd name="T44" fmla="*/ 20 w 171"/>
                <a:gd name="T45" fmla="*/ 53 h 171"/>
                <a:gd name="T46" fmla="*/ 5 w 171"/>
                <a:gd name="T47" fmla="*/ 54 h 171"/>
                <a:gd name="T48" fmla="*/ 2 w 171"/>
                <a:gd name="T49" fmla="*/ 64 h 171"/>
                <a:gd name="T50" fmla="*/ 0 w 171"/>
                <a:gd name="T51" fmla="*/ 74 h 171"/>
                <a:gd name="T52" fmla="*/ 12 w 171"/>
                <a:gd name="T53" fmla="*/ 82 h 171"/>
                <a:gd name="T54" fmla="*/ 12 w 171"/>
                <a:gd name="T55" fmla="*/ 90 h 171"/>
                <a:gd name="T56" fmla="*/ 0 w 171"/>
                <a:gd name="T57" fmla="*/ 98 h 171"/>
                <a:gd name="T58" fmla="*/ 5 w 171"/>
                <a:gd name="T59" fmla="*/ 118 h 171"/>
                <a:gd name="T60" fmla="*/ 20 w 171"/>
                <a:gd name="T61" fmla="*/ 119 h 171"/>
                <a:gd name="T62" fmla="*/ 24 w 171"/>
                <a:gd name="T63" fmla="*/ 126 h 171"/>
                <a:gd name="T64" fmla="*/ 18 w 171"/>
                <a:gd name="T65" fmla="*/ 139 h 171"/>
                <a:gd name="T66" fmla="*/ 32 w 171"/>
                <a:gd name="T67" fmla="*/ 154 h 171"/>
                <a:gd name="T68" fmla="*/ 46 w 171"/>
                <a:gd name="T69" fmla="*/ 147 h 171"/>
                <a:gd name="T70" fmla="*/ 53 w 171"/>
                <a:gd name="T71" fmla="*/ 151 h 171"/>
                <a:gd name="T72" fmla="*/ 54 w 171"/>
                <a:gd name="T73" fmla="*/ 166 h 171"/>
                <a:gd name="T74" fmla="*/ 64 w 171"/>
                <a:gd name="T75" fmla="*/ 168 h 171"/>
                <a:gd name="T76" fmla="*/ 74 w 171"/>
                <a:gd name="T77" fmla="*/ 171 h 171"/>
                <a:gd name="T78" fmla="*/ 82 w 171"/>
                <a:gd name="T79" fmla="*/ 158 h 171"/>
                <a:gd name="T80" fmla="*/ 90 w 171"/>
                <a:gd name="T81" fmla="*/ 158 h 171"/>
                <a:gd name="T82" fmla="*/ 98 w 171"/>
                <a:gd name="T83" fmla="*/ 171 h 171"/>
                <a:gd name="T84" fmla="*/ 118 w 171"/>
                <a:gd name="T85" fmla="*/ 165 h 171"/>
                <a:gd name="T86" fmla="*/ 119 w 171"/>
                <a:gd name="T87" fmla="*/ 150 h 171"/>
                <a:gd name="T88" fmla="*/ 125 w 171"/>
                <a:gd name="T89" fmla="*/ 146 h 171"/>
                <a:gd name="T90" fmla="*/ 139 w 171"/>
                <a:gd name="T91" fmla="*/ 153 h 171"/>
                <a:gd name="T92" fmla="*/ 153 w 171"/>
                <a:gd name="T93" fmla="*/ 138 h 171"/>
                <a:gd name="T94" fmla="*/ 147 w 171"/>
                <a:gd name="T95" fmla="*/ 125 h 171"/>
                <a:gd name="T96" fmla="*/ 150 w 171"/>
                <a:gd name="T97" fmla="*/ 118 h 171"/>
                <a:gd name="T98" fmla="*/ 166 w 171"/>
                <a:gd name="T99" fmla="*/ 117 h 171"/>
                <a:gd name="T100" fmla="*/ 168 w 171"/>
                <a:gd name="T101" fmla="*/ 107 h 171"/>
                <a:gd name="T102" fmla="*/ 171 w 171"/>
                <a:gd name="T103" fmla="*/ 97 h 171"/>
                <a:gd name="T104" fmla="*/ 158 w 171"/>
                <a:gd name="T105" fmla="*/ 89 h 171"/>
                <a:gd name="T106" fmla="*/ 70 w 171"/>
                <a:gd name="T107" fmla="*/ 142 h 171"/>
                <a:gd name="T108" fmla="*/ 28 w 171"/>
                <a:gd name="T109" fmla="*/ 71 h 171"/>
                <a:gd name="T110" fmla="*/ 100 w 171"/>
                <a:gd name="T111" fmla="*/ 28 h 171"/>
                <a:gd name="T112" fmla="*/ 142 w 171"/>
                <a:gd name="T113" fmla="*/ 100 h 171"/>
                <a:gd name="T114" fmla="*/ 70 w 171"/>
                <a:gd name="T115" fmla="*/ 14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1" h="171">
                  <a:moveTo>
                    <a:pt x="158" y="89"/>
                  </a:moveTo>
                  <a:cubicBezTo>
                    <a:pt x="158" y="86"/>
                    <a:pt x="158" y="83"/>
                    <a:pt x="158" y="81"/>
                  </a:cubicBezTo>
                  <a:cubicBezTo>
                    <a:pt x="170" y="72"/>
                    <a:pt x="170" y="72"/>
                    <a:pt x="170" y="72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50" y="52"/>
                    <a:pt x="150" y="52"/>
                    <a:pt x="150" y="52"/>
                  </a:cubicBezTo>
                  <a:cubicBezTo>
                    <a:pt x="149" y="49"/>
                    <a:pt x="147" y="47"/>
                    <a:pt x="146" y="45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2" y="22"/>
                    <a:pt x="120" y="21"/>
                    <a:pt x="117" y="20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6" y="12"/>
                    <a:pt x="83" y="12"/>
                    <a:pt x="80" y="1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9" y="22"/>
                    <a:pt x="47" y="23"/>
                    <a:pt x="45" y="2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48"/>
                    <a:pt x="21" y="51"/>
                    <a:pt x="20" y="53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5"/>
                    <a:pt x="12" y="87"/>
                    <a:pt x="12" y="9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2" y="121"/>
                    <a:pt x="23" y="123"/>
                    <a:pt x="24" y="126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8" y="148"/>
                    <a:pt x="50" y="149"/>
                    <a:pt x="53" y="151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4" y="171"/>
                    <a:pt x="74" y="171"/>
                    <a:pt x="74" y="171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84" y="158"/>
                    <a:pt x="87" y="158"/>
                    <a:pt x="90" y="158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118" y="165"/>
                    <a:pt x="118" y="165"/>
                    <a:pt x="118" y="165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21" y="149"/>
                    <a:pt x="123" y="147"/>
                    <a:pt x="125" y="146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47" y="125"/>
                    <a:pt x="147" y="125"/>
                    <a:pt x="147" y="125"/>
                  </a:cubicBezTo>
                  <a:cubicBezTo>
                    <a:pt x="148" y="122"/>
                    <a:pt x="149" y="120"/>
                    <a:pt x="150" y="118"/>
                  </a:cubicBezTo>
                  <a:cubicBezTo>
                    <a:pt x="166" y="117"/>
                    <a:pt x="166" y="117"/>
                    <a:pt x="166" y="11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97"/>
                    <a:pt x="171" y="97"/>
                    <a:pt x="171" y="97"/>
                  </a:cubicBezTo>
                  <a:lnTo>
                    <a:pt x="158" y="89"/>
                  </a:lnTo>
                  <a:close/>
                  <a:moveTo>
                    <a:pt x="70" y="142"/>
                  </a:moveTo>
                  <a:cubicBezTo>
                    <a:pt x="39" y="134"/>
                    <a:pt x="20" y="102"/>
                    <a:pt x="28" y="71"/>
                  </a:cubicBezTo>
                  <a:cubicBezTo>
                    <a:pt x="36" y="39"/>
                    <a:pt x="68" y="20"/>
                    <a:pt x="100" y="28"/>
                  </a:cubicBezTo>
                  <a:cubicBezTo>
                    <a:pt x="131" y="37"/>
                    <a:pt x="150" y="69"/>
                    <a:pt x="142" y="100"/>
                  </a:cubicBezTo>
                  <a:cubicBezTo>
                    <a:pt x="134" y="131"/>
                    <a:pt x="102" y="150"/>
                    <a:pt x="70" y="142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1075267" y="4509559"/>
              <a:ext cx="709084" cy="702733"/>
            </a:xfrm>
            <a:custGeom>
              <a:avLst/>
              <a:gdLst>
                <a:gd name="T0" fmla="*/ 159 w 172"/>
                <a:gd name="T1" fmla="*/ 89 h 171"/>
                <a:gd name="T2" fmla="*/ 159 w 172"/>
                <a:gd name="T3" fmla="*/ 81 h 171"/>
                <a:gd name="T4" fmla="*/ 171 w 172"/>
                <a:gd name="T5" fmla="*/ 72 h 171"/>
                <a:gd name="T6" fmla="*/ 166 w 172"/>
                <a:gd name="T7" fmla="*/ 53 h 171"/>
                <a:gd name="T8" fmla="*/ 151 w 172"/>
                <a:gd name="T9" fmla="*/ 52 h 171"/>
                <a:gd name="T10" fmla="*/ 147 w 172"/>
                <a:gd name="T11" fmla="*/ 45 h 171"/>
                <a:gd name="T12" fmla="*/ 153 w 172"/>
                <a:gd name="T13" fmla="*/ 32 h 171"/>
                <a:gd name="T14" fmla="*/ 139 w 172"/>
                <a:gd name="T15" fmla="*/ 17 h 171"/>
                <a:gd name="T16" fmla="*/ 125 w 172"/>
                <a:gd name="T17" fmla="*/ 24 h 171"/>
                <a:gd name="T18" fmla="*/ 118 w 172"/>
                <a:gd name="T19" fmla="*/ 20 h 171"/>
                <a:gd name="T20" fmla="*/ 117 w 172"/>
                <a:gd name="T21" fmla="*/ 5 h 171"/>
                <a:gd name="T22" fmla="*/ 107 w 172"/>
                <a:gd name="T23" fmla="*/ 3 h 171"/>
                <a:gd name="T24" fmla="*/ 98 w 172"/>
                <a:gd name="T25" fmla="*/ 0 h 171"/>
                <a:gd name="T26" fmla="*/ 89 w 172"/>
                <a:gd name="T27" fmla="*/ 13 h 171"/>
                <a:gd name="T28" fmla="*/ 81 w 172"/>
                <a:gd name="T29" fmla="*/ 13 h 171"/>
                <a:gd name="T30" fmla="*/ 73 w 172"/>
                <a:gd name="T31" fmla="*/ 0 h 171"/>
                <a:gd name="T32" fmla="*/ 53 w 172"/>
                <a:gd name="T33" fmla="*/ 6 h 171"/>
                <a:gd name="T34" fmla="*/ 52 w 172"/>
                <a:gd name="T35" fmla="*/ 21 h 171"/>
                <a:gd name="T36" fmla="*/ 46 w 172"/>
                <a:gd name="T37" fmla="*/ 25 h 171"/>
                <a:gd name="T38" fmla="*/ 32 w 172"/>
                <a:gd name="T39" fmla="*/ 18 h 171"/>
                <a:gd name="T40" fmla="*/ 18 w 172"/>
                <a:gd name="T41" fmla="*/ 33 h 171"/>
                <a:gd name="T42" fmla="*/ 25 w 172"/>
                <a:gd name="T43" fmla="*/ 46 h 171"/>
                <a:gd name="T44" fmla="*/ 21 w 172"/>
                <a:gd name="T45" fmla="*/ 53 h 171"/>
                <a:gd name="T46" fmla="*/ 6 w 172"/>
                <a:gd name="T47" fmla="*/ 54 h 171"/>
                <a:gd name="T48" fmla="*/ 3 w 172"/>
                <a:gd name="T49" fmla="*/ 64 h 171"/>
                <a:gd name="T50" fmla="*/ 0 w 172"/>
                <a:gd name="T51" fmla="*/ 74 h 171"/>
                <a:gd name="T52" fmla="*/ 13 w 172"/>
                <a:gd name="T53" fmla="*/ 82 h 171"/>
                <a:gd name="T54" fmla="*/ 13 w 172"/>
                <a:gd name="T55" fmla="*/ 90 h 171"/>
                <a:gd name="T56" fmla="*/ 1 w 172"/>
                <a:gd name="T57" fmla="*/ 99 h 171"/>
                <a:gd name="T58" fmla="*/ 6 w 172"/>
                <a:gd name="T59" fmla="*/ 118 h 171"/>
                <a:gd name="T60" fmla="*/ 21 w 172"/>
                <a:gd name="T61" fmla="*/ 119 h 171"/>
                <a:gd name="T62" fmla="*/ 25 w 172"/>
                <a:gd name="T63" fmla="*/ 126 h 171"/>
                <a:gd name="T64" fmla="*/ 19 w 172"/>
                <a:gd name="T65" fmla="*/ 140 h 171"/>
                <a:gd name="T66" fmla="*/ 33 w 172"/>
                <a:gd name="T67" fmla="*/ 154 h 171"/>
                <a:gd name="T68" fmla="*/ 47 w 172"/>
                <a:gd name="T69" fmla="*/ 147 h 171"/>
                <a:gd name="T70" fmla="*/ 54 w 172"/>
                <a:gd name="T71" fmla="*/ 151 h 171"/>
                <a:gd name="T72" fmla="*/ 55 w 172"/>
                <a:gd name="T73" fmla="*/ 166 h 171"/>
                <a:gd name="T74" fmla="*/ 65 w 172"/>
                <a:gd name="T75" fmla="*/ 169 h 171"/>
                <a:gd name="T76" fmla="*/ 74 w 172"/>
                <a:gd name="T77" fmla="*/ 171 h 171"/>
                <a:gd name="T78" fmla="*/ 83 w 172"/>
                <a:gd name="T79" fmla="*/ 158 h 171"/>
                <a:gd name="T80" fmla="*/ 91 w 172"/>
                <a:gd name="T81" fmla="*/ 158 h 171"/>
                <a:gd name="T82" fmla="*/ 99 w 172"/>
                <a:gd name="T83" fmla="*/ 171 h 171"/>
                <a:gd name="T84" fmla="*/ 119 w 172"/>
                <a:gd name="T85" fmla="*/ 165 h 171"/>
                <a:gd name="T86" fmla="*/ 120 w 172"/>
                <a:gd name="T87" fmla="*/ 150 h 171"/>
                <a:gd name="T88" fmla="*/ 126 w 172"/>
                <a:gd name="T89" fmla="*/ 146 h 171"/>
                <a:gd name="T90" fmla="*/ 140 w 172"/>
                <a:gd name="T91" fmla="*/ 153 h 171"/>
                <a:gd name="T92" fmla="*/ 154 w 172"/>
                <a:gd name="T93" fmla="*/ 138 h 171"/>
                <a:gd name="T94" fmla="*/ 147 w 172"/>
                <a:gd name="T95" fmla="*/ 125 h 171"/>
                <a:gd name="T96" fmla="*/ 151 w 172"/>
                <a:gd name="T97" fmla="*/ 118 h 171"/>
                <a:gd name="T98" fmla="*/ 166 w 172"/>
                <a:gd name="T99" fmla="*/ 117 h 171"/>
                <a:gd name="T100" fmla="*/ 169 w 172"/>
                <a:gd name="T101" fmla="*/ 107 h 171"/>
                <a:gd name="T102" fmla="*/ 172 w 172"/>
                <a:gd name="T103" fmla="*/ 97 h 171"/>
                <a:gd name="T104" fmla="*/ 159 w 172"/>
                <a:gd name="T105" fmla="*/ 89 h 171"/>
                <a:gd name="T106" fmla="*/ 71 w 172"/>
                <a:gd name="T107" fmla="*/ 142 h 171"/>
                <a:gd name="T108" fmla="*/ 29 w 172"/>
                <a:gd name="T109" fmla="*/ 71 h 171"/>
                <a:gd name="T110" fmla="*/ 101 w 172"/>
                <a:gd name="T111" fmla="*/ 29 h 171"/>
                <a:gd name="T112" fmla="*/ 143 w 172"/>
                <a:gd name="T113" fmla="*/ 100 h 171"/>
                <a:gd name="T114" fmla="*/ 71 w 172"/>
                <a:gd name="T115" fmla="*/ 14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2" h="171">
                  <a:moveTo>
                    <a:pt x="159" y="89"/>
                  </a:moveTo>
                  <a:cubicBezTo>
                    <a:pt x="159" y="86"/>
                    <a:pt x="159" y="84"/>
                    <a:pt x="159" y="81"/>
                  </a:cubicBezTo>
                  <a:cubicBezTo>
                    <a:pt x="171" y="72"/>
                    <a:pt x="171" y="72"/>
                    <a:pt x="171" y="72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9" y="50"/>
                    <a:pt x="148" y="47"/>
                    <a:pt x="147" y="45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3"/>
                    <a:pt x="121" y="21"/>
                    <a:pt x="118" y="20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13"/>
                    <a:pt x="84" y="13"/>
                    <a:pt x="81" y="1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0" y="22"/>
                    <a:pt x="48" y="23"/>
                    <a:pt x="46" y="25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9"/>
                    <a:pt x="22" y="51"/>
                    <a:pt x="21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5"/>
                    <a:pt x="13" y="88"/>
                    <a:pt x="13" y="90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21" y="119"/>
                    <a:pt x="21" y="119"/>
                    <a:pt x="21" y="119"/>
                  </a:cubicBezTo>
                  <a:cubicBezTo>
                    <a:pt x="23" y="121"/>
                    <a:pt x="24" y="124"/>
                    <a:pt x="25" y="126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9" y="148"/>
                    <a:pt x="51" y="150"/>
                    <a:pt x="54" y="151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65" y="169"/>
                    <a:pt x="65" y="169"/>
                    <a:pt x="65" y="169"/>
                  </a:cubicBezTo>
                  <a:cubicBezTo>
                    <a:pt x="74" y="171"/>
                    <a:pt x="74" y="171"/>
                    <a:pt x="74" y="171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5" y="158"/>
                    <a:pt x="88" y="158"/>
                    <a:pt x="91" y="158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2" y="149"/>
                    <a:pt x="124" y="148"/>
                    <a:pt x="126" y="146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147" y="125"/>
                    <a:pt x="147" y="125"/>
                    <a:pt x="147" y="125"/>
                  </a:cubicBezTo>
                  <a:cubicBezTo>
                    <a:pt x="149" y="123"/>
                    <a:pt x="150" y="120"/>
                    <a:pt x="151" y="118"/>
                  </a:cubicBezTo>
                  <a:cubicBezTo>
                    <a:pt x="166" y="117"/>
                    <a:pt x="166" y="117"/>
                    <a:pt x="166" y="11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2" y="97"/>
                    <a:pt x="172" y="97"/>
                    <a:pt x="172" y="97"/>
                  </a:cubicBezTo>
                  <a:lnTo>
                    <a:pt x="159" y="89"/>
                  </a:lnTo>
                  <a:close/>
                  <a:moveTo>
                    <a:pt x="71" y="142"/>
                  </a:moveTo>
                  <a:cubicBezTo>
                    <a:pt x="40" y="134"/>
                    <a:pt x="21" y="102"/>
                    <a:pt x="29" y="71"/>
                  </a:cubicBezTo>
                  <a:cubicBezTo>
                    <a:pt x="37" y="40"/>
                    <a:pt x="69" y="21"/>
                    <a:pt x="101" y="29"/>
                  </a:cubicBezTo>
                  <a:cubicBezTo>
                    <a:pt x="132" y="37"/>
                    <a:pt x="151" y="69"/>
                    <a:pt x="143" y="100"/>
                  </a:cubicBezTo>
                  <a:cubicBezTo>
                    <a:pt x="135" y="132"/>
                    <a:pt x="103" y="150"/>
                    <a:pt x="71" y="142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2330451" y="2045759"/>
              <a:ext cx="408516" cy="406400"/>
            </a:xfrm>
            <a:custGeom>
              <a:avLst/>
              <a:gdLst>
                <a:gd name="T0" fmla="*/ 91 w 99"/>
                <a:gd name="T1" fmla="*/ 51 h 99"/>
                <a:gd name="T2" fmla="*/ 91 w 99"/>
                <a:gd name="T3" fmla="*/ 47 h 99"/>
                <a:gd name="T4" fmla="*/ 99 w 99"/>
                <a:gd name="T5" fmla="*/ 42 h 99"/>
                <a:gd name="T6" fmla="*/ 95 w 99"/>
                <a:gd name="T7" fmla="*/ 30 h 99"/>
                <a:gd name="T8" fmla="*/ 87 w 99"/>
                <a:gd name="T9" fmla="*/ 30 h 99"/>
                <a:gd name="T10" fmla="*/ 84 w 99"/>
                <a:gd name="T11" fmla="*/ 26 h 99"/>
                <a:gd name="T12" fmla="*/ 88 w 99"/>
                <a:gd name="T13" fmla="*/ 18 h 99"/>
                <a:gd name="T14" fmla="*/ 80 w 99"/>
                <a:gd name="T15" fmla="*/ 10 h 99"/>
                <a:gd name="T16" fmla="*/ 72 w 99"/>
                <a:gd name="T17" fmla="*/ 14 h 99"/>
                <a:gd name="T18" fmla="*/ 68 w 99"/>
                <a:gd name="T19" fmla="*/ 12 h 99"/>
                <a:gd name="T20" fmla="*/ 67 w 99"/>
                <a:gd name="T21" fmla="*/ 3 h 99"/>
                <a:gd name="T22" fmla="*/ 62 w 99"/>
                <a:gd name="T23" fmla="*/ 1 h 99"/>
                <a:gd name="T24" fmla="*/ 56 w 99"/>
                <a:gd name="T25" fmla="*/ 0 h 99"/>
                <a:gd name="T26" fmla="*/ 51 w 99"/>
                <a:gd name="T27" fmla="*/ 7 h 99"/>
                <a:gd name="T28" fmla="*/ 47 w 99"/>
                <a:gd name="T29" fmla="*/ 7 h 99"/>
                <a:gd name="T30" fmla="*/ 42 w 99"/>
                <a:gd name="T31" fmla="*/ 0 h 99"/>
                <a:gd name="T32" fmla="*/ 30 w 99"/>
                <a:gd name="T33" fmla="*/ 3 h 99"/>
                <a:gd name="T34" fmla="*/ 30 w 99"/>
                <a:gd name="T35" fmla="*/ 12 h 99"/>
                <a:gd name="T36" fmla="*/ 26 w 99"/>
                <a:gd name="T37" fmla="*/ 14 h 99"/>
                <a:gd name="T38" fmla="*/ 18 w 99"/>
                <a:gd name="T39" fmla="*/ 10 h 99"/>
                <a:gd name="T40" fmla="*/ 10 w 99"/>
                <a:gd name="T41" fmla="*/ 19 h 99"/>
                <a:gd name="T42" fmla="*/ 14 w 99"/>
                <a:gd name="T43" fmla="*/ 27 h 99"/>
                <a:gd name="T44" fmla="*/ 11 w 99"/>
                <a:gd name="T45" fmla="*/ 31 h 99"/>
                <a:gd name="T46" fmla="*/ 3 w 99"/>
                <a:gd name="T47" fmla="*/ 31 h 99"/>
                <a:gd name="T48" fmla="*/ 1 w 99"/>
                <a:gd name="T49" fmla="*/ 37 h 99"/>
                <a:gd name="T50" fmla="*/ 0 w 99"/>
                <a:gd name="T51" fmla="*/ 43 h 99"/>
                <a:gd name="T52" fmla="*/ 7 w 99"/>
                <a:gd name="T53" fmla="*/ 48 h 99"/>
                <a:gd name="T54" fmla="*/ 7 w 99"/>
                <a:gd name="T55" fmla="*/ 52 h 99"/>
                <a:gd name="T56" fmla="*/ 0 w 99"/>
                <a:gd name="T57" fmla="*/ 57 h 99"/>
                <a:gd name="T58" fmla="*/ 3 w 99"/>
                <a:gd name="T59" fmla="*/ 68 h 99"/>
                <a:gd name="T60" fmla="*/ 12 w 99"/>
                <a:gd name="T61" fmla="*/ 69 h 99"/>
                <a:gd name="T62" fmla="*/ 14 w 99"/>
                <a:gd name="T63" fmla="*/ 73 h 99"/>
                <a:gd name="T64" fmla="*/ 10 w 99"/>
                <a:gd name="T65" fmla="*/ 81 h 99"/>
                <a:gd name="T66" fmla="*/ 19 w 99"/>
                <a:gd name="T67" fmla="*/ 89 h 99"/>
                <a:gd name="T68" fmla="*/ 27 w 99"/>
                <a:gd name="T69" fmla="*/ 85 h 99"/>
                <a:gd name="T70" fmla="*/ 31 w 99"/>
                <a:gd name="T71" fmla="*/ 87 h 99"/>
                <a:gd name="T72" fmla="*/ 31 w 99"/>
                <a:gd name="T73" fmla="*/ 96 h 99"/>
                <a:gd name="T74" fmla="*/ 37 w 99"/>
                <a:gd name="T75" fmla="*/ 97 h 99"/>
                <a:gd name="T76" fmla="*/ 43 w 99"/>
                <a:gd name="T77" fmla="*/ 99 h 99"/>
                <a:gd name="T78" fmla="*/ 47 w 99"/>
                <a:gd name="T79" fmla="*/ 92 h 99"/>
                <a:gd name="T80" fmla="*/ 52 w 99"/>
                <a:gd name="T81" fmla="*/ 91 h 99"/>
                <a:gd name="T82" fmla="*/ 57 w 99"/>
                <a:gd name="T83" fmla="*/ 99 h 99"/>
                <a:gd name="T84" fmla="*/ 68 w 99"/>
                <a:gd name="T85" fmla="*/ 96 h 99"/>
                <a:gd name="T86" fmla="*/ 69 w 99"/>
                <a:gd name="T87" fmla="*/ 87 h 99"/>
                <a:gd name="T88" fmla="*/ 73 w 99"/>
                <a:gd name="T89" fmla="*/ 85 h 99"/>
                <a:gd name="T90" fmla="*/ 81 w 99"/>
                <a:gd name="T91" fmla="*/ 88 h 99"/>
                <a:gd name="T92" fmla="*/ 89 w 99"/>
                <a:gd name="T93" fmla="*/ 80 h 99"/>
                <a:gd name="T94" fmla="*/ 85 w 99"/>
                <a:gd name="T95" fmla="*/ 72 h 99"/>
                <a:gd name="T96" fmla="*/ 87 w 99"/>
                <a:gd name="T97" fmla="*/ 68 h 99"/>
                <a:gd name="T98" fmla="*/ 96 w 99"/>
                <a:gd name="T99" fmla="*/ 68 h 99"/>
                <a:gd name="T100" fmla="*/ 97 w 99"/>
                <a:gd name="T101" fmla="*/ 62 h 99"/>
                <a:gd name="T102" fmla="*/ 99 w 99"/>
                <a:gd name="T103" fmla="*/ 56 h 99"/>
                <a:gd name="T104" fmla="*/ 91 w 99"/>
                <a:gd name="T105" fmla="*/ 51 h 99"/>
                <a:gd name="T106" fmla="*/ 41 w 99"/>
                <a:gd name="T107" fmla="*/ 82 h 99"/>
                <a:gd name="T108" fmla="*/ 16 w 99"/>
                <a:gd name="T109" fmla="*/ 41 h 99"/>
                <a:gd name="T110" fmla="*/ 58 w 99"/>
                <a:gd name="T111" fmla="*/ 17 h 99"/>
                <a:gd name="T112" fmla="*/ 82 w 99"/>
                <a:gd name="T113" fmla="*/ 58 h 99"/>
                <a:gd name="T114" fmla="*/ 41 w 99"/>
                <a:gd name="T115" fmla="*/ 8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" h="99">
                  <a:moveTo>
                    <a:pt x="91" y="51"/>
                  </a:moveTo>
                  <a:cubicBezTo>
                    <a:pt x="91" y="50"/>
                    <a:pt x="91" y="48"/>
                    <a:pt x="91" y="47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6" y="29"/>
                    <a:pt x="85" y="27"/>
                    <a:pt x="84" y="26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48" y="7"/>
                    <a:pt x="47" y="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8" y="13"/>
                    <a:pt x="27" y="14"/>
                    <a:pt x="26" y="14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8"/>
                    <a:pt x="12" y="29"/>
                    <a:pt x="11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9"/>
                    <a:pt x="7" y="51"/>
                    <a:pt x="7" y="5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3" y="70"/>
                    <a:pt x="13" y="71"/>
                    <a:pt x="14" y="7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7"/>
                    <a:pt x="31" y="87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9" y="92"/>
                    <a:pt x="50" y="92"/>
                    <a:pt x="52" y="91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70" y="86"/>
                    <a:pt x="71" y="85"/>
                    <a:pt x="73" y="85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6" y="71"/>
                    <a:pt x="86" y="70"/>
                    <a:pt x="87" y="68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9" y="56"/>
                    <a:pt x="99" y="56"/>
                    <a:pt x="99" y="56"/>
                  </a:cubicBezTo>
                  <a:lnTo>
                    <a:pt x="91" y="51"/>
                  </a:lnTo>
                  <a:close/>
                  <a:moveTo>
                    <a:pt x="41" y="82"/>
                  </a:moveTo>
                  <a:cubicBezTo>
                    <a:pt x="23" y="78"/>
                    <a:pt x="12" y="59"/>
                    <a:pt x="16" y="41"/>
                  </a:cubicBezTo>
                  <a:cubicBezTo>
                    <a:pt x="21" y="23"/>
                    <a:pt x="40" y="12"/>
                    <a:pt x="58" y="17"/>
                  </a:cubicBezTo>
                  <a:cubicBezTo>
                    <a:pt x="76" y="21"/>
                    <a:pt x="87" y="40"/>
                    <a:pt x="82" y="58"/>
                  </a:cubicBezTo>
                  <a:cubicBezTo>
                    <a:pt x="77" y="76"/>
                    <a:pt x="59" y="87"/>
                    <a:pt x="41" y="82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1824567" y="4814359"/>
              <a:ext cx="1123951" cy="1123951"/>
            </a:xfrm>
            <a:custGeom>
              <a:avLst/>
              <a:gdLst>
                <a:gd name="T0" fmla="*/ 248 w 273"/>
                <a:gd name="T1" fmla="*/ 168 h 273"/>
                <a:gd name="T2" fmla="*/ 250 w 273"/>
                <a:gd name="T3" fmla="*/ 156 h 273"/>
                <a:gd name="T4" fmla="*/ 273 w 273"/>
                <a:gd name="T5" fmla="*/ 147 h 273"/>
                <a:gd name="T6" fmla="*/ 272 w 273"/>
                <a:gd name="T7" fmla="*/ 115 h 273"/>
                <a:gd name="T8" fmla="*/ 248 w 273"/>
                <a:gd name="T9" fmla="*/ 108 h 273"/>
                <a:gd name="T10" fmla="*/ 245 w 273"/>
                <a:gd name="T11" fmla="*/ 96 h 273"/>
                <a:gd name="T12" fmla="*/ 260 w 273"/>
                <a:gd name="T13" fmla="*/ 78 h 273"/>
                <a:gd name="T14" fmla="*/ 243 w 273"/>
                <a:gd name="T15" fmla="*/ 50 h 273"/>
                <a:gd name="T16" fmla="*/ 219 w 273"/>
                <a:gd name="T17" fmla="*/ 56 h 273"/>
                <a:gd name="T18" fmla="*/ 210 w 273"/>
                <a:gd name="T19" fmla="*/ 47 h 273"/>
                <a:gd name="T20" fmla="*/ 214 w 273"/>
                <a:gd name="T21" fmla="*/ 24 h 273"/>
                <a:gd name="T22" fmla="*/ 200 w 273"/>
                <a:gd name="T23" fmla="*/ 16 h 273"/>
                <a:gd name="T24" fmla="*/ 185 w 273"/>
                <a:gd name="T25" fmla="*/ 9 h 273"/>
                <a:gd name="T26" fmla="*/ 168 w 273"/>
                <a:gd name="T27" fmla="*/ 25 h 273"/>
                <a:gd name="T28" fmla="*/ 156 w 273"/>
                <a:gd name="T29" fmla="*/ 23 h 273"/>
                <a:gd name="T30" fmla="*/ 147 w 273"/>
                <a:gd name="T31" fmla="*/ 0 h 273"/>
                <a:gd name="T32" fmla="*/ 115 w 273"/>
                <a:gd name="T33" fmla="*/ 1 h 273"/>
                <a:gd name="T34" fmla="*/ 108 w 273"/>
                <a:gd name="T35" fmla="*/ 24 h 273"/>
                <a:gd name="T36" fmla="*/ 96 w 273"/>
                <a:gd name="T37" fmla="*/ 28 h 273"/>
                <a:gd name="T38" fmla="*/ 77 w 273"/>
                <a:gd name="T39" fmla="*/ 13 h 273"/>
                <a:gd name="T40" fmla="*/ 50 w 273"/>
                <a:gd name="T41" fmla="*/ 30 h 273"/>
                <a:gd name="T42" fmla="*/ 56 w 273"/>
                <a:gd name="T43" fmla="*/ 54 h 273"/>
                <a:gd name="T44" fmla="*/ 47 w 273"/>
                <a:gd name="T45" fmla="*/ 63 h 273"/>
                <a:gd name="T46" fmla="*/ 23 w 273"/>
                <a:gd name="T47" fmla="*/ 59 h 273"/>
                <a:gd name="T48" fmla="*/ 16 w 273"/>
                <a:gd name="T49" fmla="*/ 73 h 273"/>
                <a:gd name="T50" fmla="*/ 8 w 273"/>
                <a:gd name="T51" fmla="*/ 88 h 273"/>
                <a:gd name="T52" fmla="*/ 25 w 273"/>
                <a:gd name="T53" fmla="*/ 105 h 273"/>
                <a:gd name="T54" fmla="*/ 22 w 273"/>
                <a:gd name="T55" fmla="*/ 117 h 273"/>
                <a:gd name="T56" fmla="*/ 0 w 273"/>
                <a:gd name="T57" fmla="*/ 126 h 273"/>
                <a:gd name="T58" fmla="*/ 1 w 273"/>
                <a:gd name="T59" fmla="*/ 158 h 273"/>
                <a:gd name="T60" fmla="*/ 24 w 273"/>
                <a:gd name="T61" fmla="*/ 165 h 273"/>
                <a:gd name="T62" fmla="*/ 28 w 273"/>
                <a:gd name="T63" fmla="*/ 177 h 273"/>
                <a:gd name="T64" fmla="*/ 13 w 273"/>
                <a:gd name="T65" fmla="*/ 196 h 273"/>
                <a:gd name="T66" fmla="*/ 30 w 273"/>
                <a:gd name="T67" fmla="*/ 223 h 273"/>
                <a:gd name="T68" fmla="*/ 53 w 273"/>
                <a:gd name="T69" fmla="*/ 217 h 273"/>
                <a:gd name="T70" fmla="*/ 63 w 273"/>
                <a:gd name="T71" fmla="*/ 226 h 273"/>
                <a:gd name="T72" fmla="*/ 59 w 273"/>
                <a:gd name="T73" fmla="*/ 250 h 273"/>
                <a:gd name="T74" fmla="*/ 73 w 273"/>
                <a:gd name="T75" fmla="*/ 257 h 273"/>
                <a:gd name="T76" fmla="*/ 87 w 273"/>
                <a:gd name="T77" fmla="*/ 265 h 273"/>
                <a:gd name="T78" fmla="*/ 105 w 273"/>
                <a:gd name="T79" fmla="*/ 248 h 273"/>
                <a:gd name="T80" fmla="*/ 117 w 273"/>
                <a:gd name="T81" fmla="*/ 251 h 273"/>
                <a:gd name="T82" fmla="*/ 125 w 273"/>
                <a:gd name="T83" fmla="*/ 273 h 273"/>
                <a:gd name="T84" fmla="*/ 158 w 273"/>
                <a:gd name="T85" fmla="*/ 272 h 273"/>
                <a:gd name="T86" fmla="*/ 165 w 273"/>
                <a:gd name="T87" fmla="*/ 249 h 273"/>
                <a:gd name="T88" fmla="*/ 177 w 273"/>
                <a:gd name="T89" fmla="*/ 245 h 273"/>
                <a:gd name="T90" fmla="*/ 195 w 273"/>
                <a:gd name="T91" fmla="*/ 260 h 273"/>
                <a:gd name="T92" fmla="*/ 223 w 273"/>
                <a:gd name="T93" fmla="*/ 243 h 273"/>
                <a:gd name="T94" fmla="*/ 217 w 273"/>
                <a:gd name="T95" fmla="*/ 220 h 273"/>
                <a:gd name="T96" fmla="*/ 225 w 273"/>
                <a:gd name="T97" fmla="*/ 210 h 273"/>
                <a:gd name="T98" fmla="*/ 249 w 273"/>
                <a:gd name="T99" fmla="*/ 214 h 273"/>
                <a:gd name="T100" fmla="*/ 257 w 273"/>
                <a:gd name="T101" fmla="*/ 200 h 273"/>
                <a:gd name="T102" fmla="*/ 264 w 273"/>
                <a:gd name="T103" fmla="*/ 186 h 273"/>
                <a:gd name="T104" fmla="*/ 248 w 273"/>
                <a:gd name="T105" fmla="*/ 168 h 273"/>
                <a:gd name="T106" fmla="*/ 93 w 273"/>
                <a:gd name="T107" fmla="*/ 219 h 273"/>
                <a:gd name="T108" fmla="*/ 54 w 273"/>
                <a:gd name="T109" fmla="*/ 93 h 273"/>
                <a:gd name="T110" fmla="*/ 180 w 273"/>
                <a:gd name="T111" fmla="*/ 54 h 273"/>
                <a:gd name="T112" fmla="*/ 219 w 273"/>
                <a:gd name="T113" fmla="*/ 180 h 273"/>
                <a:gd name="T114" fmla="*/ 93 w 273"/>
                <a:gd name="T115" fmla="*/ 21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3" h="273">
                  <a:moveTo>
                    <a:pt x="248" y="168"/>
                  </a:moveTo>
                  <a:cubicBezTo>
                    <a:pt x="249" y="164"/>
                    <a:pt x="250" y="160"/>
                    <a:pt x="250" y="156"/>
                  </a:cubicBezTo>
                  <a:cubicBezTo>
                    <a:pt x="273" y="147"/>
                    <a:pt x="273" y="147"/>
                    <a:pt x="273" y="147"/>
                  </a:cubicBezTo>
                  <a:cubicBezTo>
                    <a:pt x="272" y="115"/>
                    <a:pt x="272" y="115"/>
                    <a:pt x="272" y="115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7" y="104"/>
                    <a:pt x="246" y="100"/>
                    <a:pt x="245" y="96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6" y="53"/>
                    <a:pt x="213" y="50"/>
                    <a:pt x="210" y="47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4" y="24"/>
                    <a:pt x="160" y="23"/>
                    <a:pt x="156" y="23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4" y="25"/>
                    <a:pt x="100" y="27"/>
                    <a:pt x="96" y="28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3" y="57"/>
                    <a:pt x="50" y="60"/>
                    <a:pt x="47" y="63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4" y="109"/>
                    <a:pt x="23" y="113"/>
                    <a:pt x="22" y="117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5" y="169"/>
                    <a:pt x="26" y="173"/>
                    <a:pt x="28" y="177"/>
                  </a:cubicBezTo>
                  <a:cubicBezTo>
                    <a:pt x="13" y="196"/>
                    <a:pt x="13" y="196"/>
                    <a:pt x="13" y="196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6" y="220"/>
                    <a:pt x="59" y="223"/>
                    <a:pt x="63" y="226"/>
                  </a:cubicBezTo>
                  <a:cubicBezTo>
                    <a:pt x="59" y="250"/>
                    <a:pt x="59" y="250"/>
                    <a:pt x="59" y="250"/>
                  </a:cubicBezTo>
                  <a:cubicBezTo>
                    <a:pt x="73" y="257"/>
                    <a:pt x="73" y="257"/>
                    <a:pt x="73" y="257"/>
                  </a:cubicBezTo>
                  <a:cubicBezTo>
                    <a:pt x="87" y="265"/>
                    <a:pt x="87" y="265"/>
                    <a:pt x="87" y="265"/>
                  </a:cubicBezTo>
                  <a:cubicBezTo>
                    <a:pt x="105" y="248"/>
                    <a:pt x="105" y="248"/>
                    <a:pt x="105" y="248"/>
                  </a:cubicBezTo>
                  <a:cubicBezTo>
                    <a:pt x="109" y="249"/>
                    <a:pt x="113" y="250"/>
                    <a:pt x="117" y="251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65" y="249"/>
                    <a:pt x="165" y="249"/>
                    <a:pt x="165" y="249"/>
                  </a:cubicBezTo>
                  <a:cubicBezTo>
                    <a:pt x="169" y="248"/>
                    <a:pt x="173" y="246"/>
                    <a:pt x="177" y="245"/>
                  </a:cubicBezTo>
                  <a:cubicBezTo>
                    <a:pt x="195" y="260"/>
                    <a:pt x="195" y="260"/>
                    <a:pt x="195" y="260"/>
                  </a:cubicBezTo>
                  <a:cubicBezTo>
                    <a:pt x="223" y="243"/>
                    <a:pt x="223" y="243"/>
                    <a:pt x="223" y="243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17"/>
                    <a:pt x="223" y="214"/>
                    <a:pt x="225" y="210"/>
                  </a:cubicBezTo>
                  <a:cubicBezTo>
                    <a:pt x="249" y="214"/>
                    <a:pt x="249" y="214"/>
                    <a:pt x="249" y="214"/>
                  </a:cubicBezTo>
                  <a:cubicBezTo>
                    <a:pt x="257" y="200"/>
                    <a:pt x="257" y="200"/>
                    <a:pt x="257" y="200"/>
                  </a:cubicBezTo>
                  <a:cubicBezTo>
                    <a:pt x="264" y="186"/>
                    <a:pt x="264" y="186"/>
                    <a:pt x="264" y="186"/>
                  </a:cubicBezTo>
                  <a:lnTo>
                    <a:pt x="248" y="168"/>
                  </a:lnTo>
                  <a:close/>
                  <a:moveTo>
                    <a:pt x="93" y="219"/>
                  </a:moveTo>
                  <a:cubicBezTo>
                    <a:pt x="47" y="195"/>
                    <a:pt x="30" y="139"/>
                    <a:pt x="54" y="93"/>
                  </a:cubicBezTo>
                  <a:cubicBezTo>
                    <a:pt x="78" y="48"/>
                    <a:pt x="134" y="30"/>
                    <a:pt x="180" y="54"/>
                  </a:cubicBezTo>
                  <a:cubicBezTo>
                    <a:pt x="225" y="78"/>
                    <a:pt x="243" y="134"/>
                    <a:pt x="219" y="180"/>
                  </a:cubicBezTo>
                  <a:cubicBezTo>
                    <a:pt x="195" y="225"/>
                    <a:pt x="138" y="243"/>
                    <a:pt x="93" y="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380902" y="4087777"/>
              <a:ext cx="884767" cy="81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dirty="0" smtClean="0">
                  <a:solidFill>
                    <a:srgbClr val="4D4D4D"/>
                  </a:solidFill>
                  <a:cs typeface="+mn-ea"/>
                  <a:sym typeface="+mn-lt"/>
                </a:rPr>
                <a:t>外骨骼装置</a:t>
              </a:r>
              <a:endParaRPr lang="zh-CN" altLang="zh-CN" sz="2800" dirty="0">
                <a:solidFill>
                  <a:srgbClr val="4D4D4D"/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550666" y="2999392"/>
              <a:ext cx="884767" cy="850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 smtClean="0">
                  <a:solidFill>
                    <a:srgbClr val="4D4D4D"/>
                  </a:solidFill>
                  <a:cs typeface="+mn-ea"/>
                  <a:sym typeface="+mn-lt"/>
                </a:rPr>
                <a:t>AI</a:t>
              </a:r>
              <a:r>
                <a:rPr lang="zh-CN" altLang="en-US" sz="2800" dirty="0" smtClean="0">
                  <a:solidFill>
                    <a:srgbClr val="4D4D4D"/>
                  </a:solidFill>
                  <a:cs typeface="+mn-ea"/>
                  <a:sym typeface="+mn-lt"/>
                </a:rPr>
                <a:t>人工智能</a:t>
              </a:r>
              <a:endParaRPr lang="zh-CN" altLang="zh-CN" sz="2800" dirty="0">
                <a:solidFill>
                  <a:srgbClr val="4D4D4D"/>
                </a:solidFill>
                <a:cs typeface="+mn-ea"/>
                <a:sym typeface="+mn-lt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3149646" y="2101140"/>
              <a:ext cx="698598" cy="729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rgbClr val="4D4D4D"/>
                  </a:solidFill>
                  <a:cs typeface="+mn-ea"/>
                  <a:sym typeface="+mn-lt"/>
                </a:rPr>
                <a:t>共享经济</a:t>
              </a:r>
              <a:endParaRPr lang="zh-CN" altLang="en-US" sz="2400" dirty="0">
                <a:solidFill>
                  <a:srgbClr val="4D4D4D"/>
                </a:solidFill>
                <a:cs typeface="+mn-ea"/>
                <a:sym typeface="+mn-lt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983192" y="4741399"/>
              <a:ext cx="884767" cy="283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865" dirty="0">
                  <a:solidFill>
                    <a:srgbClr val="4D4D4D"/>
                  </a:solidFill>
                  <a:cs typeface="+mn-ea"/>
                  <a:sym typeface="+mn-lt"/>
                </a:rPr>
                <a:t>AR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87377" y="1075438"/>
            <a:ext cx="4151842" cy="1998658"/>
            <a:chOff x="6754283" y="1937149"/>
            <a:chExt cx="4151842" cy="1998658"/>
          </a:xfrm>
        </p:grpSpPr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6754283" y="1937149"/>
              <a:ext cx="728133" cy="7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algn="ctr"/>
              <a:r>
                <a:rPr lang="zh-CN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7723299" y="2458479"/>
              <a:ext cx="318282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007745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外因</a:t>
              </a: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indent="-1007745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内因</a:t>
              </a: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indent="-1007745"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产品案例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20"/>
            <p:cNvSpPr txBox="1"/>
            <p:nvPr/>
          </p:nvSpPr>
          <p:spPr>
            <a:xfrm>
              <a:off x="7713344" y="1994040"/>
              <a:ext cx="2140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商业分析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48144" y="2971045"/>
            <a:ext cx="5004803" cy="1901455"/>
            <a:chOff x="6756399" y="3183865"/>
            <a:chExt cx="5004803" cy="1901455"/>
          </a:xfrm>
        </p:grpSpPr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6756399" y="3183865"/>
              <a:ext cx="728133" cy="7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algn="ctr"/>
              <a:r>
                <a:rPr lang="zh-CN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7741652" y="3662879"/>
              <a:ext cx="3182826" cy="1422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结构板块</a:t>
              </a: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动力板块</a:t>
              </a: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控制板块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20"/>
            <p:cNvSpPr txBox="1"/>
            <p:nvPr/>
          </p:nvSpPr>
          <p:spPr>
            <a:xfrm>
              <a:off x="7741652" y="3252868"/>
              <a:ext cx="4019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技术分析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Oval 17"/>
          <p:cNvSpPr>
            <a:spLocks noChangeArrowheads="1"/>
          </p:cNvSpPr>
          <p:nvPr/>
        </p:nvSpPr>
        <p:spPr bwMode="auto">
          <a:xfrm>
            <a:off x="6756400" y="4810760"/>
            <a:ext cx="728345" cy="7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zh-CN" sz="2400" b="1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33" name="TextBox 20"/>
          <p:cNvSpPr txBox="1"/>
          <p:nvPr/>
        </p:nvSpPr>
        <p:spPr>
          <a:xfrm>
            <a:off x="7725410" y="4896485"/>
            <a:ext cx="303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未来预期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Rectangle 16"/>
          <p:cNvSpPr>
            <a:spLocks noChangeArrowheads="1"/>
          </p:cNvSpPr>
          <p:nvPr/>
        </p:nvSpPr>
        <p:spPr bwMode="auto">
          <a:xfrm>
            <a:off x="2004653" y="5142831"/>
            <a:ext cx="848995" cy="84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4D4D4D"/>
                </a:solidFill>
                <a:cs typeface="+mn-ea"/>
                <a:sym typeface="+mn-lt"/>
              </a:rPr>
              <a:t>大数据</a:t>
            </a:r>
            <a:endParaRPr lang="zh-CN" altLang="en-US" sz="2400" dirty="0">
              <a:solidFill>
                <a:srgbClr val="4D4D4D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40062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 smtClean="0">
                <a:solidFill>
                  <a:schemeClr val="accent1"/>
                </a:solidFill>
              </a:rPr>
              <a:t>商业部</a:t>
            </a:r>
            <a:r>
              <a:rPr lang="zh-CN" altLang="en-US" sz="4000" b="1" spc="200" dirty="0" smtClean="0">
                <a:solidFill>
                  <a:schemeClr val="accent1"/>
                </a:solidFill>
              </a:rPr>
              <a:t>分</a:t>
            </a:r>
            <a:r>
              <a:rPr lang="en-US" altLang="zh-CN" sz="2400" b="1" spc="200" dirty="0" smtClean="0">
                <a:solidFill>
                  <a:schemeClr val="accent1"/>
                </a:solidFill>
              </a:rPr>
              <a:t>—</a:t>
            </a:r>
            <a:r>
              <a:rPr lang="zh-CN" altLang="en-US" sz="2400" b="1" spc="200" dirty="0" smtClean="0">
                <a:solidFill>
                  <a:schemeClr val="accent1"/>
                </a:solidFill>
              </a:rPr>
              <a:t>外部因素</a:t>
            </a:r>
            <a:endParaRPr lang="zh-CN" altLang="en-US" sz="2400" b="1" spc="2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54"/>
          <p:cNvSpPr txBox="1"/>
          <p:nvPr/>
        </p:nvSpPr>
        <p:spPr>
          <a:xfrm>
            <a:off x="8018256" y="1809875"/>
            <a:ext cx="3363063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endParaRPr lang="en-US" altLang="zh-CN" sz="14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95"/>
            <a:ext cx="12192000" cy="5820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40062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 smtClean="0">
                <a:solidFill>
                  <a:schemeClr val="accent1"/>
                </a:solidFill>
              </a:rPr>
              <a:t>商业部</a:t>
            </a:r>
            <a:r>
              <a:rPr lang="zh-CN" altLang="en-US" sz="4000" b="1" spc="200" dirty="0" smtClean="0">
                <a:solidFill>
                  <a:schemeClr val="accent1"/>
                </a:solidFill>
              </a:rPr>
              <a:t>分</a:t>
            </a:r>
            <a:r>
              <a:rPr lang="en-US" altLang="zh-CN" sz="2400" b="1" spc="200" dirty="0" smtClean="0">
                <a:solidFill>
                  <a:schemeClr val="accent1"/>
                </a:solidFill>
              </a:rPr>
              <a:t>—</a:t>
            </a:r>
            <a:r>
              <a:rPr lang="zh-CN" altLang="en-US" sz="2400" b="1" spc="200" dirty="0" smtClean="0">
                <a:solidFill>
                  <a:schemeClr val="accent1"/>
                </a:solidFill>
              </a:rPr>
              <a:t>内部决策</a:t>
            </a:r>
            <a:endParaRPr lang="zh-CN" altLang="en-US" sz="2400" b="1" spc="2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2561600">
            <a:off x="7030658" y="4787170"/>
            <a:ext cx="822815" cy="576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822815" y="28828"/>
                </a:lnTo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12" name="任意多边形 11"/>
          <p:cNvSpPr/>
          <p:nvPr/>
        </p:nvSpPr>
        <p:spPr>
          <a:xfrm>
            <a:off x="7139684" y="3667547"/>
            <a:ext cx="914439" cy="576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914439" y="28828"/>
                </a:lnTo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13" name="任意多边形 12"/>
          <p:cNvSpPr/>
          <p:nvPr/>
        </p:nvSpPr>
        <p:spPr>
          <a:xfrm rot="13143936">
            <a:off x="4404528" y="2737344"/>
            <a:ext cx="822815" cy="5850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822815" y="28828"/>
                </a:lnTo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14" name="椭圆 13"/>
          <p:cNvSpPr/>
          <p:nvPr/>
        </p:nvSpPr>
        <p:spPr>
          <a:xfrm>
            <a:off x="4926709" y="2394625"/>
            <a:ext cx="2603499" cy="260349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15" name="任意多边形 14"/>
          <p:cNvSpPr/>
          <p:nvPr/>
        </p:nvSpPr>
        <p:spPr>
          <a:xfrm>
            <a:off x="7537465" y="987128"/>
            <a:ext cx="1562100" cy="1562100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251624" tIns="251624" rIns="251624" bIns="251624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6" name="任意多边形 15"/>
          <p:cNvSpPr/>
          <p:nvPr/>
        </p:nvSpPr>
        <p:spPr>
          <a:xfrm>
            <a:off x="9416617" y="1218263"/>
            <a:ext cx="1506883" cy="1004589"/>
          </a:xfrm>
          <a:custGeom>
            <a:avLst/>
            <a:gdLst>
              <a:gd name="connsiteX0" fmla="*/ 0 w 2343150"/>
              <a:gd name="connsiteY0" fmla="*/ 0 h 1562100"/>
              <a:gd name="connsiteX1" fmla="*/ 2343150 w 2343150"/>
              <a:gd name="connsiteY1" fmla="*/ 0 h 1562100"/>
              <a:gd name="connsiteX2" fmla="*/ 2343150 w 2343150"/>
              <a:gd name="connsiteY2" fmla="*/ 1562100 h 1562100"/>
              <a:gd name="connsiteX3" fmla="*/ 0 w 2343150"/>
              <a:gd name="connsiteY3" fmla="*/ 1562100 h 1562100"/>
              <a:gd name="connsiteX4" fmla="*/ 0 w 2343150"/>
              <a:gd name="connsiteY4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1562100">
                <a:moveTo>
                  <a:pt x="0" y="0"/>
                </a:moveTo>
                <a:lnTo>
                  <a:pt x="2343150" y="0"/>
                </a:lnTo>
                <a:lnTo>
                  <a:pt x="234315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</p:txBody>
      </p:sp>
      <p:sp>
        <p:nvSpPr>
          <p:cNvPr id="17" name="任意多边形 16"/>
          <p:cNvSpPr/>
          <p:nvPr/>
        </p:nvSpPr>
        <p:spPr>
          <a:xfrm>
            <a:off x="8054124" y="2915325"/>
            <a:ext cx="1562100" cy="1562100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251624" tIns="251624" rIns="251624" bIns="251624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8" name="任意多边形 17"/>
          <p:cNvSpPr/>
          <p:nvPr/>
        </p:nvSpPr>
        <p:spPr>
          <a:xfrm>
            <a:off x="9825125" y="3149607"/>
            <a:ext cx="1579710" cy="1053140"/>
          </a:xfrm>
          <a:custGeom>
            <a:avLst/>
            <a:gdLst>
              <a:gd name="connsiteX0" fmla="*/ 0 w 2343150"/>
              <a:gd name="connsiteY0" fmla="*/ 0 h 1562100"/>
              <a:gd name="connsiteX1" fmla="*/ 2343150 w 2343150"/>
              <a:gd name="connsiteY1" fmla="*/ 0 h 1562100"/>
              <a:gd name="connsiteX2" fmla="*/ 2343150 w 2343150"/>
              <a:gd name="connsiteY2" fmla="*/ 1562100 h 1562100"/>
              <a:gd name="connsiteX3" fmla="*/ 0 w 2343150"/>
              <a:gd name="connsiteY3" fmla="*/ 1562100 h 1562100"/>
              <a:gd name="connsiteX4" fmla="*/ 0 w 2343150"/>
              <a:gd name="connsiteY4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1562100">
                <a:moveTo>
                  <a:pt x="0" y="0"/>
                </a:moveTo>
                <a:lnTo>
                  <a:pt x="2343150" y="0"/>
                </a:lnTo>
                <a:lnTo>
                  <a:pt x="234315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</p:txBody>
      </p:sp>
      <p:sp>
        <p:nvSpPr>
          <p:cNvPr id="19" name="任意多边形 18"/>
          <p:cNvSpPr/>
          <p:nvPr/>
        </p:nvSpPr>
        <p:spPr>
          <a:xfrm>
            <a:off x="7537465" y="4843522"/>
            <a:ext cx="1562100" cy="1562100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251624" tIns="251624" rIns="251624" bIns="251624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20" name="任意多边形 19"/>
          <p:cNvSpPr/>
          <p:nvPr/>
        </p:nvSpPr>
        <p:spPr>
          <a:xfrm>
            <a:off x="9416617" y="5230925"/>
            <a:ext cx="1499388" cy="809411"/>
          </a:xfrm>
          <a:custGeom>
            <a:avLst/>
            <a:gdLst>
              <a:gd name="connsiteX0" fmla="*/ 0 w 2343150"/>
              <a:gd name="connsiteY0" fmla="*/ 0 h 1562100"/>
              <a:gd name="connsiteX1" fmla="*/ 2343150 w 2343150"/>
              <a:gd name="connsiteY1" fmla="*/ 0 h 1562100"/>
              <a:gd name="connsiteX2" fmla="*/ 2343150 w 2343150"/>
              <a:gd name="connsiteY2" fmla="*/ 1562100 h 1562100"/>
              <a:gd name="connsiteX3" fmla="*/ 0 w 2343150"/>
              <a:gd name="connsiteY3" fmla="*/ 1562100 h 1562100"/>
              <a:gd name="connsiteX4" fmla="*/ 0 w 2343150"/>
              <a:gd name="connsiteY4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1562100">
                <a:moveTo>
                  <a:pt x="0" y="0"/>
                </a:moveTo>
                <a:lnTo>
                  <a:pt x="2343150" y="0"/>
                </a:lnTo>
                <a:lnTo>
                  <a:pt x="234315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</p:txBody>
      </p:sp>
      <p:sp>
        <p:nvSpPr>
          <p:cNvPr id="53" name="任意多边形 52"/>
          <p:cNvSpPr/>
          <p:nvPr/>
        </p:nvSpPr>
        <p:spPr>
          <a:xfrm>
            <a:off x="3253835" y="1204495"/>
            <a:ext cx="1562100" cy="1562100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251624" tIns="251624" rIns="251624" bIns="251624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55" name="任意多边形 54"/>
          <p:cNvSpPr/>
          <p:nvPr/>
        </p:nvSpPr>
        <p:spPr>
          <a:xfrm rot="19038400">
            <a:off x="7229574" y="2698126"/>
            <a:ext cx="822815" cy="576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822815" y="28828"/>
                </a:lnTo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56" name="任意多边形 55"/>
          <p:cNvSpPr/>
          <p:nvPr/>
        </p:nvSpPr>
        <p:spPr>
          <a:xfrm rot="20985712">
            <a:off x="4105320" y="3893030"/>
            <a:ext cx="822815" cy="576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822815" y="28828"/>
                </a:lnTo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58" name="任意多边形 57"/>
          <p:cNvSpPr/>
          <p:nvPr/>
        </p:nvSpPr>
        <p:spPr>
          <a:xfrm rot="19038400">
            <a:off x="4895020" y="5087323"/>
            <a:ext cx="822815" cy="576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822815" y="28828"/>
                </a:lnTo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sp>
        <p:nvSpPr>
          <p:cNvPr id="59" name="任意多边形 58"/>
          <p:cNvSpPr/>
          <p:nvPr/>
        </p:nvSpPr>
        <p:spPr>
          <a:xfrm>
            <a:off x="2544646" y="3214512"/>
            <a:ext cx="1562100" cy="1562100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251624" tIns="251624" rIns="251624" bIns="251624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61" name="任意多边形 60"/>
          <p:cNvSpPr/>
          <p:nvPr/>
        </p:nvSpPr>
        <p:spPr>
          <a:xfrm>
            <a:off x="3573403" y="5053600"/>
            <a:ext cx="1562100" cy="1562100"/>
          </a:xfrm>
          <a:custGeom>
            <a:avLst/>
            <a:gdLst>
              <a:gd name="connsiteX0" fmla="*/ 0 w 1562100"/>
              <a:gd name="connsiteY0" fmla="*/ 781050 h 1562100"/>
              <a:gd name="connsiteX1" fmla="*/ 781050 w 1562100"/>
              <a:gd name="connsiteY1" fmla="*/ 0 h 1562100"/>
              <a:gd name="connsiteX2" fmla="*/ 1562100 w 1562100"/>
              <a:gd name="connsiteY2" fmla="*/ 781050 h 1562100"/>
              <a:gd name="connsiteX3" fmla="*/ 781050 w 1562100"/>
              <a:gd name="connsiteY3" fmla="*/ 1562100 h 1562100"/>
              <a:gd name="connsiteX4" fmla="*/ 0 w 1562100"/>
              <a:gd name="connsiteY4" fmla="*/ 78105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562100">
                <a:moveTo>
                  <a:pt x="0" y="781050"/>
                </a:moveTo>
                <a:cubicBezTo>
                  <a:pt x="0" y="349688"/>
                  <a:pt x="349688" y="0"/>
                  <a:pt x="781050" y="0"/>
                </a:cubicBezTo>
                <a:cubicBezTo>
                  <a:pt x="1212412" y="0"/>
                  <a:pt x="1562100" y="349688"/>
                  <a:pt x="1562100" y="781050"/>
                </a:cubicBezTo>
                <a:cubicBezTo>
                  <a:pt x="1562100" y="1212412"/>
                  <a:pt x="1212412" y="1562100"/>
                  <a:pt x="781050" y="1562100"/>
                </a:cubicBezTo>
                <a:cubicBezTo>
                  <a:pt x="349688" y="1562100"/>
                  <a:pt x="0" y="1212412"/>
                  <a:pt x="0" y="78105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251624" tIns="251624" rIns="251624" bIns="251624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65" name="任意多边形 64"/>
          <p:cNvSpPr/>
          <p:nvPr/>
        </p:nvSpPr>
        <p:spPr>
          <a:xfrm>
            <a:off x="1119825" y="1341108"/>
            <a:ext cx="1701307" cy="1134205"/>
          </a:xfrm>
          <a:custGeom>
            <a:avLst/>
            <a:gdLst>
              <a:gd name="connsiteX0" fmla="*/ 0 w 2343150"/>
              <a:gd name="connsiteY0" fmla="*/ 0 h 1562100"/>
              <a:gd name="connsiteX1" fmla="*/ 2343150 w 2343150"/>
              <a:gd name="connsiteY1" fmla="*/ 0 h 1562100"/>
              <a:gd name="connsiteX2" fmla="*/ 2343150 w 2343150"/>
              <a:gd name="connsiteY2" fmla="*/ 1562100 h 1562100"/>
              <a:gd name="connsiteX3" fmla="*/ 0 w 2343150"/>
              <a:gd name="connsiteY3" fmla="*/ 1562100 h 1562100"/>
              <a:gd name="connsiteX4" fmla="*/ 0 w 2343150"/>
              <a:gd name="connsiteY4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1562100">
                <a:moveTo>
                  <a:pt x="0" y="0"/>
                </a:moveTo>
                <a:lnTo>
                  <a:pt x="2343150" y="0"/>
                </a:lnTo>
                <a:lnTo>
                  <a:pt x="234315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</p:txBody>
      </p:sp>
      <p:sp>
        <p:nvSpPr>
          <p:cNvPr id="67" name="任意多边形 66"/>
          <p:cNvSpPr/>
          <p:nvPr/>
        </p:nvSpPr>
        <p:spPr>
          <a:xfrm>
            <a:off x="836003" y="3409963"/>
            <a:ext cx="1578961" cy="1052641"/>
          </a:xfrm>
          <a:custGeom>
            <a:avLst/>
            <a:gdLst>
              <a:gd name="connsiteX0" fmla="*/ 0 w 2343150"/>
              <a:gd name="connsiteY0" fmla="*/ 0 h 1562100"/>
              <a:gd name="connsiteX1" fmla="*/ 2343150 w 2343150"/>
              <a:gd name="connsiteY1" fmla="*/ 0 h 1562100"/>
              <a:gd name="connsiteX2" fmla="*/ 2343150 w 2343150"/>
              <a:gd name="connsiteY2" fmla="*/ 1562100 h 1562100"/>
              <a:gd name="connsiteX3" fmla="*/ 0 w 2343150"/>
              <a:gd name="connsiteY3" fmla="*/ 1562100 h 1562100"/>
              <a:gd name="connsiteX4" fmla="*/ 0 w 2343150"/>
              <a:gd name="connsiteY4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1562100">
                <a:moveTo>
                  <a:pt x="0" y="0"/>
                </a:moveTo>
                <a:lnTo>
                  <a:pt x="2343150" y="0"/>
                </a:lnTo>
                <a:lnTo>
                  <a:pt x="234315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</p:txBody>
      </p:sp>
      <p:sp>
        <p:nvSpPr>
          <p:cNvPr id="68" name="任意多边形 67"/>
          <p:cNvSpPr/>
          <p:nvPr/>
        </p:nvSpPr>
        <p:spPr>
          <a:xfrm>
            <a:off x="1751448" y="5290913"/>
            <a:ext cx="1670490" cy="1113660"/>
          </a:xfrm>
          <a:custGeom>
            <a:avLst/>
            <a:gdLst>
              <a:gd name="connsiteX0" fmla="*/ 0 w 2343150"/>
              <a:gd name="connsiteY0" fmla="*/ 0 h 1562100"/>
              <a:gd name="connsiteX1" fmla="*/ 2343150 w 2343150"/>
              <a:gd name="connsiteY1" fmla="*/ 0 h 1562100"/>
              <a:gd name="connsiteX2" fmla="*/ 2343150 w 2343150"/>
              <a:gd name="connsiteY2" fmla="*/ 1562100 h 1562100"/>
              <a:gd name="connsiteX3" fmla="*/ 0 w 2343150"/>
              <a:gd name="connsiteY3" fmla="*/ 1562100 h 1562100"/>
              <a:gd name="connsiteX4" fmla="*/ 0 w 2343150"/>
              <a:gd name="connsiteY4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1562100">
                <a:moveTo>
                  <a:pt x="0" y="0"/>
                </a:moveTo>
                <a:lnTo>
                  <a:pt x="2343150" y="0"/>
                </a:lnTo>
                <a:lnTo>
                  <a:pt x="234315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600" kern="1200"/>
          </a:p>
        </p:txBody>
      </p:sp>
      <p:sp>
        <p:nvSpPr>
          <p:cNvPr id="21" name="文本框 20"/>
          <p:cNvSpPr txBox="1"/>
          <p:nvPr/>
        </p:nvSpPr>
        <p:spPr>
          <a:xfrm>
            <a:off x="5375344" y="3506800"/>
            <a:ext cx="1743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核心竞争力</a:t>
            </a:r>
            <a:endParaRPr lang="zh-CN" altLang="en-US" sz="2400" dirty="0"/>
          </a:p>
        </p:txBody>
      </p:sp>
      <p:sp>
        <p:nvSpPr>
          <p:cNvPr id="70" name="文本框 69"/>
          <p:cNvSpPr txBox="1"/>
          <p:nvPr/>
        </p:nvSpPr>
        <p:spPr>
          <a:xfrm>
            <a:off x="7719087" y="1281458"/>
            <a:ext cx="1458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供应链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（生产、组装、物流）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210333" y="3214512"/>
            <a:ext cx="1458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供应链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（人工智能、大数据）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690370" y="5187962"/>
            <a:ext cx="1458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供应链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（材料、控制、动力）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382696" y="1779052"/>
            <a:ext cx="145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品牌、专利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633357" y="3503462"/>
            <a:ext cx="1584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中高端消费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医疗★、民用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工业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军工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616224" y="1538879"/>
            <a:ext cx="145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成本控制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008992" y="3503375"/>
            <a:ext cx="145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未来趋势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608887" y="5464961"/>
            <a:ext cx="145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资源利用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299692" y="1720557"/>
            <a:ext cx="145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保持竞争力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067445" y="3751618"/>
            <a:ext cx="145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市场定位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748782" y="5406693"/>
            <a:ext cx="1458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研发，依托于硬件产品的软件服务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980988" y="5522020"/>
            <a:ext cx="145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创造价值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改变生活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03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333937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 smtClean="0">
                <a:solidFill>
                  <a:schemeClr val="accent1"/>
                </a:solidFill>
              </a:rPr>
              <a:t>商业部分</a:t>
            </a:r>
            <a:r>
              <a:rPr lang="en-US" altLang="zh-CN" sz="2400" b="1" spc="200" dirty="0" smtClean="0">
                <a:solidFill>
                  <a:schemeClr val="accent1"/>
                </a:solidFill>
              </a:rPr>
              <a:t>—</a:t>
            </a:r>
            <a:r>
              <a:rPr lang="zh-CN" altLang="en-US" sz="2400" b="1" spc="200" dirty="0">
                <a:solidFill>
                  <a:schemeClr val="accent1"/>
                </a:solidFill>
              </a:rPr>
              <a:t>案例</a:t>
            </a:r>
          </a:p>
          <a:p>
            <a:endParaRPr lang="zh-CN" altLang="en-US" sz="4000" b="1" spc="200" dirty="0">
              <a:solidFill>
                <a:schemeClr val="accent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20"/>
          <p:cNvSpPr txBox="1"/>
          <p:nvPr/>
        </p:nvSpPr>
        <p:spPr>
          <a:xfrm>
            <a:off x="342900" y="1213714"/>
            <a:ext cx="52438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007745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加州伯克利机器人和人体工程学实验室主任</a:t>
            </a:r>
            <a:r>
              <a:rPr lang="en-US" altLang="zh-CN" sz="2400" dirty="0" err="1">
                <a:latin typeface="+mn-ea"/>
              </a:rPr>
              <a:t>Homayoon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Kazerooni</a:t>
            </a:r>
            <a:r>
              <a:rPr lang="zh-CN" altLang="en-US" sz="2400" dirty="0">
                <a:latin typeface="+mn-ea"/>
              </a:rPr>
              <a:t>教授</a:t>
            </a:r>
            <a:r>
              <a:rPr lang="zh-CN" altLang="en-US" sz="2400" dirty="0" smtClean="0">
                <a:latin typeface="+mn-ea"/>
              </a:rPr>
              <a:t>。</a:t>
            </a:r>
            <a:r>
              <a:rPr lang="en-US" altLang="zh-CN" sz="2400" dirty="0" smtClean="0">
                <a:latin typeface="+mn-ea"/>
              </a:rPr>
              <a:t>---</a:t>
            </a:r>
            <a:r>
              <a:rPr lang="zh-CN" altLang="en-US" sz="2400" dirty="0" smtClean="0">
                <a:latin typeface="+mn-ea"/>
              </a:rPr>
              <a:t>外骨骼技术大师</a:t>
            </a:r>
            <a:endParaRPr lang="en-US" altLang="zh-CN" sz="2400" dirty="0" smtClean="0">
              <a:latin typeface="+mn-ea"/>
            </a:endParaRPr>
          </a:p>
          <a:p>
            <a:pPr indent="-1007745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专注于下肢人机系统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BLEEX, </a:t>
            </a:r>
          </a:p>
          <a:p>
            <a:pPr indent="-1007745">
              <a:lnSpc>
                <a:spcPct val="150000"/>
              </a:lnSpc>
            </a:pP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ExoHiker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,</a:t>
            </a:r>
          </a:p>
          <a:p>
            <a:pPr indent="-1007745">
              <a:lnSpc>
                <a:spcPct val="150000"/>
              </a:lnSpc>
            </a:pP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ExoClimber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,</a:t>
            </a: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HULC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Ekso</a:t>
            </a:r>
            <a:endParaRPr lang="zh-CN" altLang="en-US" sz="213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49" y="1400455"/>
            <a:ext cx="6096000" cy="3886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47730" y="6336470"/>
            <a:ext cx="10478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Berkeley Robotics &amp; Human Engineering Laboratory </a:t>
            </a:r>
            <a:r>
              <a:rPr lang="en-US" altLang="zh-CN" b="1" dirty="0" smtClean="0"/>
              <a:t>       website 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http://bleex.me.berkeley.edu/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43151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六边形 1"/>
          <p:cNvSpPr>
            <a:spLocks noChangeArrowheads="1"/>
          </p:cNvSpPr>
          <p:nvPr/>
        </p:nvSpPr>
        <p:spPr bwMode="auto">
          <a:xfrm>
            <a:off x="334963" y="260350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accent2">
              <a:alpha val="5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71" name="六边形 2"/>
          <p:cNvSpPr>
            <a:spLocks noChangeArrowheads="1"/>
          </p:cNvSpPr>
          <p:nvPr/>
        </p:nvSpPr>
        <p:spPr bwMode="auto">
          <a:xfrm>
            <a:off x="696913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72" name="矩形 3"/>
          <p:cNvSpPr>
            <a:spLocks noChangeArrowheads="1"/>
          </p:cNvSpPr>
          <p:nvPr/>
        </p:nvSpPr>
        <p:spPr bwMode="auto">
          <a:xfrm>
            <a:off x="923925" y="388938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dirty="0" smtClean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</a:rPr>
              <a:t>案例</a:t>
            </a:r>
            <a:r>
              <a:rPr lang="en-US" altLang="zh-CN" dirty="0" smtClean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</a:rPr>
              <a:t>(1)</a:t>
            </a:r>
            <a:endParaRPr lang="zh-CN" altLang="en-US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矩形 5"/>
          <p:cNvSpPr>
            <a:spLocks noChangeArrowheads="1"/>
          </p:cNvSpPr>
          <p:nvPr/>
        </p:nvSpPr>
        <p:spPr bwMode="auto">
          <a:xfrm>
            <a:off x="923925" y="752205"/>
            <a:ext cx="10545763" cy="5919788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en-US" sz="1800" dirty="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2711624" y="3068960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1114970" y="1308718"/>
            <a:ext cx="4661852" cy="494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BLEEX</a:t>
            </a:r>
          </a:p>
          <a:p>
            <a:pPr indent="-1007745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帮助士兵、消防员等轻松携带各种装备，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2000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年研制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、与使用者保持同步前进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、发动机驱动，工作时间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小时。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、自重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50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公斤，负重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32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公斤如同背负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公斤。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22" y="1750941"/>
            <a:ext cx="2951130" cy="3934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223" y="1750941"/>
            <a:ext cx="2567141" cy="39274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594415" y="1003682"/>
            <a:ext cx="1332416" cy="580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1007745">
              <a:lnSpc>
                <a:spcPct val="150000"/>
              </a:lnSpc>
            </a:pPr>
            <a:r>
              <a:rPr lang="en-US" altLang="zh-CN" sz="2400" dirty="0"/>
              <a:t>HULC™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551" y="1054802"/>
            <a:ext cx="1237595" cy="6401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91627" y="6249906"/>
            <a:ext cx="10478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Berkeley Robotics &amp; Human Engineering Laboratory </a:t>
            </a:r>
            <a:r>
              <a:rPr lang="en-US" altLang="zh-CN" b="1" dirty="0" smtClean="0"/>
              <a:t>       website 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http://bleex.me.berkeley.edu/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794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六边形 1"/>
          <p:cNvSpPr>
            <a:spLocks noChangeArrowheads="1"/>
          </p:cNvSpPr>
          <p:nvPr/>
        </p:nvSpPr>
        <p:spPr bwMode="auto">
          <a:xfrm>
            <a:off x="334963" y="260350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accent2">
              <a:alpha val="5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71" name="六边形 2"/>
          <p:cNvSpPr>
            <a:spLocks noChangeArrowheads="1"/>
          </p:cNvSpPr>
          <p:nvPr/>
        </p:nvSpPr>
        <p:spPr bwMode="auto">
          <a:xfrm>
            <a:off x="696913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72" name="矩形 3"/>
          <p:cNvSpPr>
            <a:spLocks noChangeArrowheads="1"/>
          </p:cNvSpPr>
          <p:nvPr/>
        </p:nvSpPr>
        <p:spPr bwMode="auto">
          <a:xfrm>
            <a:off x="923925" y="388938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dirty="0" smtClean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</a:rPr>
              <a:t>案例</a:t>
            </a:r>
            <a:r>
              <a:rPr lang="en-US" altLang="zh-CN" dirty="0" smtClean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</a:rPr>
              <a:t>(1)</a:t>
            </a:r>
            <a:endParaRPr lang="zh-CN" altLang="en-US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矩形 5"/>
          <p:cNvSpPr>
            <a:spLocks noChangeArrowheads="1"/>
          </p:cNvSpPr>
          <p:nvPr/>
        </p:nvSpPr>
        <p:spPr bwMode="auto">
          <a:xfrm>
            <a:off x="923925" y="747674"/>
            <a:ext cx="10545763" cy="5919788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en-US" sz="1800" dirty="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2711624" y="3068960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1487488" y="1484784"/>
            <a:ext cx="4296092" cy="495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indent="-1007745">
              <a:lnSpc>
                <a:spcPct val="150000"/>
              </a:lnSpc>
            </a:pP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ExoHiker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 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ExoClimber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™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帮助携带重物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、手持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LCD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显示屏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、电池供电，工作时间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21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小时，电池重量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0.5KG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。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、设备重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14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公斤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携带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67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公斤无负重感。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14" y="1399194"/>
            <a:ext cx="2120265" cy="5121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10" y="1360169"/>
            <a:ext cx="2316065" cy="52188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73229" y="852338"/>
            <a:ext cx="1608133" cy="45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1007745">
              <a:lnSpc>
                <a:spcPct val="150000"/>
              </a:lnSpc>
            </a:pPr>
            <a:r>
              <a:rPr lang="en-US" altLang="zh-CN" dirty="0" err="1"/>
              <a:t>ExoClimber</a:t>
            </a:r>
            <a:r>
              <a:rPr lang="en-US" altLang="zh-CN" dirty="0"/>
              <a:t>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00234" y="94146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ExoHiker</a:t>
            </a:r>
            <a:r>
              <a:rPr lang="en-US" altLang="zh-CN" dirty="0"/>
              <a:t>™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38213" y="6322816"/>
            <a:ext cx="10478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Berkeley Robotics &amp; Human Engineering Laboratory </a:t>
            </a:r>
            <a:r>
              <a:rPr lang="en-US" altLang="zh-CN" b="1" dirty="0" smtClean="0"/>
              <a:t>       website 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http://bleex.me.berkeley.edu/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69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六边形 1"/>
          <p:cNvSpPr>
            <a:spLocks noChangeArrowheads="1"/>
          </p:cNvSpPr>
          <p:nvPr/>
        </p:nvSpPr>
        <p:spPr bwMode="auto">
          <a:xfrm>
            <a:off x="334963" y="260350"/>
            <a:ext cx="482600" cy="415925"/>
          </a:xfrm>
          <a:prstGeom prst="hexagon">
            <a:avLst>
              <a:gd name="adj" fmla="val 25006"/>
              <a:gd name="vf" fmla="val 115470"/>
            </a:avLst>
          </a:prstGeom>
          <a:solidFill>
            <a:schemeClr val="accent2">
              <a:alpha val="5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71" name="六边形 2"/>
          <p:cNvSpPr>
            <a:spLocks noChangeArrowheads="1"/>
          </p:cNvSpPr>
          <p:nvPr/>
        </p:nvSpPr>
        <p:spPr bwMode="auto">
          <a:xfrm>
            <a:off x="696913" y="484188"/>
            <a:ext cx="241300" cy="207962"/>
          </a:xfrm>
          <a:prstGeom prst="hexagon">
            <a:avLst>
              <a:gd name="adj" fmla="val 25006"/>
              <a:gd name="vf" fmla="val 115470"/>
            </a:avLst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72" name="矩形 3"/>
          <p:cNvSpPr>
            <a:spLocks noChangeArrowheads="1"/>
          </p:cNvSpPr>
          <p:nvPr/>
        </p:nvSpPr>
        <p:spPr bwMode="auto">
          <a:xfrm>
            <a:off x="923925" y="388938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dirty="0" smtClean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</a:rPr>
              <a:t>案例</a:t>
            </a:r>
            <a:r>
              <a:rPr lang="en-US" altLang="zh-CN" dirty="0" smtClean="0">
                <a:ln>
                  <a:solidFill>
                    <a:srgbClr val="00B0F0"/>
                  </a:solidFill>
                </a:ln>
                <a:solidFill>
                  <a:schemeClr val="bg1"/>
                </a:solidFill>
              </a:rPr>
              <a:t>(1)</a:t>
            </a:r>
            <a:endParaRPr lang="zh-CN" altLang="en-US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矩形 5"/>
          <p:cNvSpPr>
            <a:spLocks noChangeArrowheads="1"/>
          </p:cNvSpPr>
          <p:nvPr/>
        </p:nvSpPr>
        <p:spPr bwMode="auto">
          <a:xfrm>
            <a:off x="923925" y="747674"/>
            <a:ext cx="10545763" cy="5919788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en-US" sz="1800" dirty="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2711624" y="3068960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1084243" y="1420361"/>
            <a:ext cx="3747483" cy="471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indent="-1007745">
              <a:lnSpc>
                <a:spcPct val="150000"/>
              </a:lnSpc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eLEGS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™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Austin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2010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年研制，替代轮椅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、微电脑控制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+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控制算法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、电池驱动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、医疗器械装置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indent="-1007745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69" y="1847118"/>
            <a:ext cx="3303417" cy="43479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084" y="1847118"/>
            <a:ext cx="2898628" cy="43479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57" y="993604"/>
            <a:ext cx="2036240" cy="8535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739" y="993604"/>
            <a:ext cx="1725318" cy="85351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57775" y="6246595"/>
            <a:ext cx="10478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Berkeley Robotics &amp; Human Engineering Laboratory </a:t>
            </a:r>
            <a:r>
              <a:rPr lang="en-US" altLang="zh-CN" b="1" dirty="0" smtClean="0"/>
              <a:t>       website 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http://bleex.me.berkeley.edu/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4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837</Words>
  <Application>Microsoft Office PowerPoint</Application>
  <PresentationFormat>宽屏</PresentationFormat>
  <Paragraphs>130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Lantinghei SC Extralight</vt:lpstr>
      <vt:lpstr>Microsoft JhengHei</vt:lpstr>
      <vt:lpstr>microsoft yahei</vt:lpstr>
      <vt:lpstr>等线</vt:lpstr>
      <vt:lpstr>宋体</vt:lpstr>
      <vt:lpstr>微软雅黑</vt:lpstr>
      <vt:lpstr>微软雅黑 Light</vt:lpstr>
      <vt:lpstr>造字工房言宋（非商用）常规体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A-46【简约商务】清新简约蓝色商务报告创业计划书路演通用模板</dc:title>
  <dc:creator>PC</dc:creator>
  <cp:lastModifiedBy>高俊阳</cp:lastModifiedBy>
  <cp:revision>78</cp:revision>
  <dcterms:created xsi:type="dcterms:W3CDTF">2016-03-03T01:42:00Z</dcterms:created>
  <dcterms:modified xsi:type="dcterms:W3CDTF">2017-10-31T18:59:22Z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